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74" r:id="rId3"/>
    <p:sldId id="257" r:id="rId4"/>
    <p:sldId id="275" r:id="rId5"/>
    <p:sldId id="265" r:id="rId6"/>
    <p:sldId id="268" r:id="rId7"/>
    <p:sldId id="269" r:id="rId8"/>
    <p:sldId id="259" r:id="rId9"/>
    <p:sldId id="267" r:id="rId10"/>
    <p:sldId id="266" r:id="rId11"/>
    <p:sldId id="261" r:id="rId12"/>
    <p:sldId id="262" r:id="rId13"/>
    <p:sldId id="264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81DA4-31FF-4769-A6CE-53F1DFFADE8A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04291-3A9A-4D4A-A6BB-57A1A5EF4E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5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C58E9-B4EC-4095-992A-98E3C8D64C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0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A305B-B747-42A4-AF22-99F4ACF62F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2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70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9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13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8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2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313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0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1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22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F4DBC-8A7E-43CE-92FE-2BDA8A98E32D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84DCB-55D8-4688-AF60-3460642C4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6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55440"/>
              </p:ext>
            </p:extLst>
          </p:nvPr>
        </p:nvGraphicFramePr>
        <p:xfrm>
          <a:off x="166003" y="116632"/>
          <a:ext cx="8726479" cy="670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편지작성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31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우체통확인</a:t>
                      </a:r>
                      <a:r>
                        <a:rPr lang="en-US" altLang="ko-KR" sz="1200" kern="100" dirty="0" smtClean="0">
                          <a:effectLst/>
                        </a:rPr>
                        <a:t>_#1,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App_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편지상세보기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에서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편지작성 버튼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261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편지 수신자를 버튼을 </a:t>
                      </a:r>
                      <a:r>
                        <a:rPr lang="ko-KR" altLang="en-US" sz="1400" dirty="0" smtClean="0"/>
                        <a:t>통해서 설정할 </a:t>
                      </a:r>
                      <a:r>
                        <a:rPr lang="ko-KR" altLang="en-US" sz="1400" dirty="0" smtClean="0"/>
                        <a:t>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r>
                        <a:rPr lang="ko-KR" altLang="en-US" sz="1400" dirty="0" smtClean="0"/>
                        <a:t>확인 버튼을 클릭하면 설정된다</a:t>
                      </a:r>
                      <a:endParaRPr lang="en-US" altLang="ko-KR" sz="14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예약 전송 기능을 사용할 </a:t>
                      </a:r>
                      <a:r>
                        <a:rPr lang="ko-KR" altLang="en-US" sz="1400" dirty="0" smtClean="0"/>
                        <a:t>수 있다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체크박스 체크</a:t>
                      </a:r>
                      <a:r>
                        <a:rPr lang="ko-KR" altLang="en-US" sz="1400" baseline="0" dirty="0" smtClean="0"/>
                        <a:t> 시 </a:t>
                      </a:r>
                      <a:r>
                        <a:rPr lang="ko-KR" altLang="en-US" sz="1400" baseline="0" dirty="0" smtClean="0"/>
                        <a:t>예약전송의 </a:t>
                      </a:r>
                      <a:r>
                        <a:rPr lang="ko-KR" altLang="en-US" sz="1400" baseline="0" dirty="0" smtClean="0"/>
                        <a:t>날짜와 시간을 </a:t>
                      </a:r>
                      <a:r>
                        <a:rPr lang="ko-KR" altLang="en-US" sz="1400" baseline="0" dirty="0" err="1" smtClean="0"/>
                        <a:t>설정할수</a:t>
                      </a:r>
                      <a:r>
                        <a:rPr lang="ko-KR" altLang="en-US" sz="1400" baseline="0" dirty="0" smtClean="0"/>
                        <a:t> 있다</a:t>
                      </a:r>
                      <a:endParaRPr lang="en-US" altLang="ko-KR" sz="1400" baseline="0" dirty="0" smtClean="0"/>
                    </a:p>
                    <a:p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전송 시간 설정이 현재 시각보다 이전일 경우</a:t>
                      </a:r>
                      <a:r>
                        <a:rPr lang="en-US" altLang="ko-KR" sz="1400" b="1" baseline="0" dirty="0" smtClean="0"/>
                        <a:t>]</a:t>
                      </a:r>
                    </a:p>
                    <a:p>
                      <a:r>
                        <a:rPr lang="ko-KR" altLang="en-US" sz="1400" dirty="0" smtClean="0"/>
                        <a:t>시간 설정이 잘못되었다는 오류 메시지가 전달된다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제목과 내용을 </a:t>
                      </a:r>
                      <a:r>
                        <a:rPr lang="ko-KR" altLang="en-US" sz="1200" dirty="0" smtClean="0"/>
                        <a:t>입력한다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제목을 입력하지 않았을 경우</a:t>
                      </a:r>
                      <a:r>
                        <a:rPr lang="en-US" altLang="ko-KR" sz="1200" b="1" dirty="0" smtClean="0"/>
                        <a:t>]</a:t>
                      </a:r>
                    </a:p>
                    <a:p>
                      <a:r>
                        <a:rPr lang="ko-KR" altLang="en-US" sz="1200" b="0" dirty="0" smtClean="0"/>
                        <a:t>제목 입력을 요청하는 오류 메시지가 전달된다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제목이 </a:t>
                      </a:r>
                      <a:r>
                        <a:rPr lang="en-US" altLang="ko-KR" sz="1200" b="1" dirty="0" smtClean="0"/>
                        <a:t>50</a:t>
                      </a:r>
                      <a:r>
                        <a:rPr lang="ko-KR" altLang="en-US" sz="1200" b="1" dirty="0" smtClean="0"/>
                        <a:t>자를 초과할 경우</a:t>
                      </a:r>
                      <a:r>
                        <a:rPr lang="en-US" altLang="ko-KR" sz="1200" b="1" dirty="0" smtClean="0"/>
                        <a:t>]</a:t>
                      </a:r>
                    </a:p>
                    <a:p>
                      <a:r>
                        <a:rPr lang="ko-KR" altLang="en-US" sz="1200" dirty="0" smtClean="0"/>
                        <a:t>글자수 초과 오류 메시지가 전달된다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b="1" dirty="0" smtClean="0"/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내용을 입력하지 않았을 경우</a:t>
                      </a:r>
                      <a:r>
                        <a:rPr lang="en-US" altLang="ko-KR" sz="1200" dirty="0" smtClean="0"/>
                        <a:t>]</a:t>
                      </a:r>
                    </a:p>
                    <a:p>
                      <a:r>
                        <a:rPr lang="ko-KR" altLang="en-US" sz="1200" b="0" dirty="0" smtClean="0"/>
                        <a:t>내용 입력을 요청하는 오류 메시지가 전달된다</a:t>
                      </a:r>
                      <a:r>
                        <a:rPr lang="en-US" altLang="ko-KR" sz="1200" b="0" dirty="0" smtClean="0"/>
                        <a:t>.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내용이 </a:t>
                      </a:r>
                      <a:r>
                        <a:rPr lang="en-US" altLang="ko-KR" sz="1200" b="1" dirty="0" smtClean="0"/>
                        <a:t>2000</a:t>
                      </a:r>
                      <a:r>
                        <a:rPr lang="ko-KR" altLang="en-US" sz="1200" b="1" dirty="0" smtClean="0"/>
                        <a:t>자를 초과할 경우</a:t>
                      </a:r>
                      <a:r>
                        <a:rPr lang="en-US" altLang="ko-KR" sz="1200" b="1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글자수 초과 오류 메시지가 전달된다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7650" name="Picture 2" descr="C:\Users\JavaPro\Desktop\UI자료\Description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793758"/>
            <a:ext cx="5540376" cy="59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5953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07704" y="39068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9532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9532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9532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4332" y="11967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44140" y="3744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95300" y="2544410"/>
            <a:ext cx="1528860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제목의 최대 </a:t>
            </a:r>
            <a:r>
              <a:rPr lang="ko-KR" altLang="en-US" sz="800" b="1" dirty="0" err="1" smtClean="0"/>
              <a:t>입력수를</a:t>
            </a:r>
            <a:r>
              <a:rPr lang="ko-KR" altLang="en-US" sz="800" b="1" dirty="0" smtClean="0"/>
              <a:t> 초과했습니다</a:t>
            </a:r>
            <a:endParaRPr lang="ko-KR" altLang="en-US" sz="800" b="1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907704" y="2708920"/>
            <a:ext cx="2875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2347700" y="3006770"/>
            <a:ext cx="1528860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내용의 최대 </a:t>
            </a:r>
            <a:r>
              <a:rPr lang="ko-KR" altLang="en-US" sz="800" b="1" dirty="0" err="1" smtClean="0"/>
              <a:t>입력수를</a:t>
            </a:r>
            <a:r>
              <a:rPr lang="ko-KR" altLang="en-US" sz="800" b="1" dirty="0" smtClean="0"/>
              <a:t> 초과했습니다</a:t>
            </a:r>
            <a:endParaRPr lang="ko-KR" altLang="en-US" sz="800" b="1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060104" y="3171280"/>
            <a:ext cx="2875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2609128" y="4411002"/>
            <a:ext cx="145881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파일전송허용용량을 초과했습니다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959730" y="4232083"/>
            <a:ext cx="169990" cy="178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3897498" y="6381328"/>
            <a:ext cx="2002410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시간 설정이 잘못되었습니다</a:t>
            </a:r>
            <a:endParaRPr lang="ko-KR" altLang="en-US" sz="1100" b="1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814700" y="4906405"/>
            <a:ext cx="495164" cy="1546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906499" y="5347106"/>
            <a:ext cx="2002410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예약 설정이 완료되었습니다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340114" y="4887190"/>
            <a:ext cx="135542" cy="4599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2761528" y="5014342"/>
            <a:ext cx="145881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허용되지 않는 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err="1" smtClean="0"/>
              <a:t>확장자입니다</a:t>
            </a:r>
            <a:r>
              <a:rPr lang="en-US" altLang="ko-KR" sz="11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34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88138"/>
              </p:ext>
            </p:extLst>
          </p:nvPr>
        </p:nvGraphicFramePr>
        <p:xfrm>
          <a:off x="166003" y="44623"/>
          <a:ext cx="8726479" cy="628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</a:t>
                      </a:r>
                      <a:r>
                        <a:rPr lang="en-US" altLang="ko-KR" sz="1200" dirty="0" smtClean="0"/>
                        <a:t>_</a:t>
                      </a:r>
                      <a:r>
                        <a:rPr lang="ko-KR" altLang="en-US" sz="1200" dirty="0" smtClean="0"/>
                        <a:t>앨범보기</a:t>
                      </a:r>
                      <a:r>
                        <a:rPr lang="en-US" altLang="ko-KR" sz="1200" dirty="0" smtClean="0"/>
                        <a:t>_#</a:t>
                      </a: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앨범 보기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#1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ko-KR" altLang="en-US" dirty="0" smtClean="0"/>
                        <a:t>앨범보기 </a:t>
                      </a:r>
                      <a:r>
                        <a:rPr lang="ko-KR" altLang="en-US" dirty="0" smtClean="0"/>
                        <a:t>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2219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smtClean="0"/>
                        <a:t>클릭할 시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선택한 앨범에 담긴 사진들에 대한 요청이 서버로 전송되며</a:t>
                      </a:r>
                      <a:r>
                        <a:rPr lang="en-US" altLang="ko-KR" sz="1600" dirty="0" smtClean="0"/>
                        <a:t>,</a:t>
                      </a:r>
                    </a:p>
                    <a:p>
                      <a:r>
                        <a:rPr lang="ko-KR" altLang="en-US" sz="1600" dirty="0" smtClean="0"/>
                        <a:t>전체 앨범 사진들이 화면에 나타난다</a:t>
                      </a:r>
                      <a:r>
                        <a:rPr lang="en-US" altLang="ko-KR" sz="1600" dirty="0" smtClean="0"/>
                        <a:t>. </a:t>
                      </a:r>
                      <a:endParaRPr lang="ko-KR" alt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81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1-[1]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1" dirty="0" smtClean="0"/>
                        <a:t>[</a:t>
                      </a:r>
                      <a:r>
                        <a:rPr lang="ko-KR" altLang="en-US" sz="1600" b="1" dirty="0" smtClean="0"/>
                        <a:t>앨범에 사진이 없을 경우</a:t>
                      </a:r>
                      <a:r>
                        <a:rPr lang="en-US" altLang="ko-KR" sz="1600" b="1" dirty="0" smtClean="0"/>
                        <a:t>]</a:t>
                      </a:r>
                    </a:p>
                    <a:p>
                      <a:r>
                        <a:rPr lang="ko-KR" altLang="en-US" sz="1600" dirty="0" smtClean="0"/>
                        <a:t>사진이 없다는 것을 알리는 다이얼로그가 나타난다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9618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 smtClean="0"/>
                        <a:t>클릭할 시</a:t>
                      </a:r>
                      <a:r>
                        <a:rPr lang="en-US" altLang="ko-KR" sz="1600" b="0" dirty="0" smtClean="0"/>
                        <a:t>, </a:t>
                      </a:r>
                      <a:r>
                        <a:rPr lang="ko-KR" altLang="en-US" sz="1600" b="0" dirty="0" smtClean="0"/>
                        <a:t>해당 사진에 대한 요청이 서버에 전달되고</a:t>
                      </a:r>
                      <a:r>
                        <a:rPr lang="en-US" altLang="ko-KR" sz="1600" b="0" dirty="0" smtClean="0"/>
                        <a:t>, </a:t>
                      </a:r>
                      <a:r>
                        <a:rPr lang="ko-KR" altLang="en-US" sz="1600" b="0" dirty="0" smtClean="0"/>
                        <a:t>상세 화면을 보여주는 </a:t>
                      </a:r>
                      <a:r>
                        <a:rPr lang="en-US" altLang="ko-KR" sz="1600" b="0" dirty="0" smtClean="0"/>
                        <a:t>App_</a:t>
                      </a:r>
                      <a:r>
                        <a:rPr lang="ko-KR" altLang="en-US" sz="1600" b="0" dirty="0" smtClean="0"/>
                        <a:t>앨범보기</a:t>
                      </a:r>
                      <a:r>
                        <a:rPr lang="en-US" altLang="ko-KR" sz="1600" b="0" dirty="0" smtClean="0"/>
                        <a:t>_#2</a:t>
                      </a:r>
                      <a:r>
                        <a:rPr lang="ko-KR" altLang="en-US" sz="1600" b="0" dirty="0" smtClean="0"/>
                        <a:t>화면으로 이동한다</a:t>
                      </a:r>
                      <a:r>
                        <a:rPr lang="en-US" altLang="ko-KR" sz="1600" b="0" dirty="0" smtClean="0"/>
                        <a:t>.</a:t>
                      </a:r>
                      <a:endParaRPr lang="ko-KR" altLang="en-US" sz="16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2148518" y="223361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016897" y="51571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8518" y="443711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t="4898" r="16123" b="1632"/>
          <a:stretch/>
        </p:blipFill>
        <p:spPr>
          <a:xfrm>
            <a:off x="426005" y="980728"/>
            <a:ext cx="2826512" cy="576205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5240" y="19759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2228" y="39078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0704" y="1992422"/>
            <a:ext cx="576064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68" y="1617732"/>
            <a:ext cx="1692980" cy="95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264726"/>
              </p:ext>
            </p:extLst>
          </p:nvPr>
        </p:nvGraphicFramePr>
        <p:xfrm>
          <a:off x="166003" y="44623"/>
          <a:ext cx="8726479" cy="6152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App_</a:t>
                      </a:r>
                      <a:r>
                        <a:rPr lang="ko-KR" altLang="en-US" sz="1200" smtClean="0"/>
                        <a:t>앨범보기</a:t>
                      </a:r>
                      <a:r>
                        <a:rPr lang="en-US" altLang="ko-KR" sz="1200" smtClean="0"/>
                        <a:t>_#2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사진 상세보기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페이지경로  </a:t>
                      </a:r>
                      <a:r>
                        <a:rPr lang="en-US" altLang="ko-KR" sz="1800" smtClean="0"/>
                        <a:t>App_</a:t>
                      </a:r>
                      <a:r>
                        <a:rPr lang="ko-KR" altLang="en-US" sz="1800" smtClean="0"/>
                        <a:t>앨범보기</a:t>
                      </a:r>
                      <a:r>
                        <a:rPr lang="en-US" altLang="ko-KR" sz="1800" smtClean="0"/>
                        <a:t>_#2</a:t>
                      </a:r>
                      <a:r>
                        <a:rPr lang="ko-KR" altLang="en-US" smtClean="0"/>
                        <a:t>에서 사진</a:t>
                      </a:r>
                      <a:r>
                        <a:rPr lang="ko-KR" altLang="en-US" baseline="0" smtClean="0"/>
                        <a:t> </a:t>
                      </a:r>
                      <a:r>
                        <a:rPr lang="ko-KR" altLang="en-US" smtClean="0"/>
                        <a:t>클릭</a:t>
                      </a:r>
                      <a:endParaRPr lang="ko-KR" altLang="en-US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0368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 smtClean="0"/>
                    </a:p>
                    <a:p>
                      <a:endParaRPr lang="ko-KR" altLang="en-US" sz="1150" dirty="0"/>
                    </a:p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. </a:t>
                      </a:r>
                      <a:endParaRPr lang="ko-KR" altLang="en-US" sz="1400" dirty="0"/>
                    </a:p>
                    <a:p>
                      <a:r>
                        <a:rPr lang="ko-KR" altLang="en-US" sz="1400" b="0" dirty="0" smtClean="0"/>
                        <a:t>현재 사진 바로 이전에 등록된 사진을 볼 수 있다</a:t>
                      </a:r>
                      <a:r>
                        <a:rPr lang="en-US" altLang="ko-KR" sz="1400" b="0" dirty="0" smtClean="0"/>
                        <a:t>.</a:t>
                      </a:r>
                    </a:p>
                    <a:p>
                      <a:r>
                        <a:rPr lang="en-US" altLang="ko-KR" sz="1400" b="1" dirty="0" smtClean="0"/>
                        <a:t>[</a:t>
                      </a:r>
                      <a:r>
                        <a:rPr lang="ko-KR" altLang="en-US" sz="1400" b="1" dirty="0" smtClean="0"/>
                        <a:t>현재 사전이 가장 최신의 사진일 경우</a:t>
                      </a:r>
                      <a:r>
                        <a:rPr lang="en-US" altLang="ko-KR" sz="1400" b="1" dirty="0" smtClean="0"/>
                        <a:t>]</a:t>
                      </a:r>
                    </a:p>
                    <a:p>
                      <a:r>
                        <a:rPr lang="ko-KR" altLang="en-US" sz="1400" b="0" dirty="0" smtClean="0"/>
                        <a:t>현재 사진이 첫 사진이라는 알림을 전달한다</a:t>
                      </a:r>
                      <a:r>
                        <a:rPr lang="en-US" altLang="ko-KR" sz="1400" b="0" dirty="0" smtClean="0"/>
                        <a:t>.</a:t>
                      </a:r>
                      <a:endParaRPr lang="ko-KR" altLang="en-US" sz="14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9618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smtClean="0"/>
                        <a:t>현재 사진 바로 다음에 등록된 사진을 볼 수 있다</a:t>
                      </a:r>
                      <a:r>
                        <a:rPr lang="en-US" altLang="ko-KR" sz="1400" b="0" dirty="0" smtClean="0"/>
                        <a:t>.</a:t>
                      </a:r>
                    </a:p>
                    <a:p>
                      <a:r>
                        <a:rPr lang="en-US" altLang="ko-KR" sz="1400" b="1" dirty="0" smtClean="0"/>
                        <a:t>[</a:t>
                      </a:r>
                      <a:r>
                        <a:rPr lang="ko-KR" altLang="en-US" sz="1400" b="1" dirty="0" smtClean="0"/>
                        <a:t>현재 사전이 가장 처음 등록된 사진일 경우</a:t>
                      </a:r>
                      <a:r>
                        <a:rPr lang="en-US" altLang="ko-KR" sz="1400" b="1" dirty="0" smtClean="0"/>
                        <a:t>]</a:t>
                      </a:r>
                    </a:p>
                    <a:p>
                      <a:r>
                        <a:rPr lang="ko-KR" altLang="en-US" sz="1400" b="0" dirty="0" smtClean="0"/>
                        <a:t>현재 사진이 마지막이라는 알림을 전달한다</a:t>
                      </a:r>
                      <a:r>
                        <a:rPr lang="en-US" altLang="ko-KR" sz="1400" b="0" dirty="0" smtClean="0"/>
                        <a:t>.</a:t>
                      </a:r>
                      <a:endParaRPr lang="ko-KR" altLang="en-US" sz="14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430400" y="1052653"/>
            <a:ext cx="2486427" cy="5083159"/>
            <a:chOff x="1404277" y="821847"/>
            <a:chExt cx="2486427" cy="50831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" t="4489" r="61530" b="1680"/>
            <a:stretch/>
          </p:blipFill>
          <p:spPr>
            <a:xfrm>
              <a:off x="1404277" y="821847"/>
              <a:ext cx="2486427" cy="5083159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1547664" y="3666552"/>
              <a:ext cx="323189" cy="169255"/>
              <a:chOff x="1006654" y="2000555"/>
              <a:chExt cx="323189" cy="169255"/>
            </a:xfrm>
          </p:grpSpPr>
          <p:sp>
            <p:nvSpPr>
              <p:cNvPr id="25" name="1/2 액자 24"/>
              <p:cNvSpPr/>
              <p:nvPr/>
            </p:nvSpPr>
            <p:spPr>
              <a:xfrm rot="13500000" flipH="1">
                <a:off x="1160589" y="2000555"/>
                <a:ext cx="169254" cy="169254"/>
              </a:xfrm>
              <a:prstGeom prst="halfFram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1/2 액자 25"/>
              <p:cNvSpPr/>
              <p:nvPr/>
            </p:nvSpPr>
            <p:spPr>
              <a:xfrm rot="13500000" flipH="1">
                <a:off x="1006654" y="2000556"/>
                <a:ext cx="169254" cy="169254"/>
              </a:xfrm>
              <a:prstGeom prst="halfFram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3345740" y="3631499"/>
              <a:ext cx="323189" cy="169255"/>
              <a:chOff x="3445873" y="2046510"/>
              <a:chExt cx="323189" cy="169255"/>
            </a:xfrm>
          </p:grpSpPr>
          <p:sp>
            <p:nvSpPr>
              <p:cNvPr id="28" name="1/2 액자 27"/>
              <p:cNvSpPr/>
              <p:nvPr/>
            </p:nvSpPr>
            <p:spPr>
              <a:xfrm rot="8100000">
                <a:off x="3599808" y="2046510"/>
                <a:ext cx="169254" cy="169254"/>
              </a:xfrm>
              <a:prstGeom prst="halfFram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1/2 액자 28"/>
              <p:cNvSpPr/>
              <p:nvPr/>
            </p:nvSpPr>
            <p:spPr>
              <a:xfrm rot="8100000">
                <a:off x="3445873" y="2046511"/>
                <a:ext cx="169254" cy="169254"/>
              </a:xfrm>
              <a:prstGeom prst="halfFram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8" name="직사각형 77"/>
          <p:cNvSpPr/>
          <p:nvPr/>
        </p:nvSpPr>
        <p:spPr>
          <a:xfrm>
            <a:off x="2561047" y="3482481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66864" y="3482481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1467998" cy="83043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09" y="1539962"/>
            <a:ext cx="1396392" cy="789930"/>
          </a:xfrm>
          <a:prstGeom prst="rect">
            <a:avLst/>
          </a:prstGeom>
        </p:spPr>
      </p:pic>
      <p:cxnSp>
        <p:nvCxnSpPr>
          <p:cNvPr id="30" name="직선 화살표 연결선 29"/>
          <p:cNvCxnSpPr>
            <a:endCxn id="32" idx="2"/>
          </p:cNvCxnSpPr>
          <p:nvPr/>
        </p:nvCxnSpPr>
        <p:spPr>
          <a:xfrm flipV="1">
            <a:off x="4498678" y="2329892"/>
            <a:ext cx="1163827" cy="17352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5" idx="0"/>
          </p:cNvCxnSpPr>
          <p:nvPr/>
        </p:nvCxnSpPr>
        <p:spPr>
          <a:xfrm flipH="1" flipV="1">
            <a:off x="1475656" y="1772816"/>
            <a:ext cx="1336693" cy="2288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516216" cy="609025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608787"/>
              </p:ext>
            </p:extLst>
          </p:nvPr>
        </p:nvGraphicFramePr>
        <p:xfrm>
          <a:off x="25400" y="44624"/>
          <a:ext cx="9118600" cy="6832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8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일기 앨범 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885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사이드바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앨범을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22610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이야기 앨범 데이터를 받아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200" b="1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앨범에 등록된 사진이 없을 경우</a:t>
                      </a:r>
                      <a:r>
                        <a:rPr lang="en-US" altLang="ko-KR" sz="1200" b="1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앨범에 사진이 없음을 알리는 메시지가 나타난다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37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서버로부터 사진정보를 받아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앨범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6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일기에서 사진을 게시한 사람의 색상이다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6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일기에서 사진을 게시한 사람의 이름이다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6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이전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6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다음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27684" y="348455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54753" y="413510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448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49088" y="19058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0410" y="29055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85048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52247" y="620688"/>
            <a:ext cx="2553722" cy="912308"/>
            <a:chOff x="1792928" y="59277"/>
            <a:chExt cx="3789888" cy="1628800"/>
          </a:xfrm>
        </p:grpSpPr>
        <p:sp>
          <p:nvSpPr>
            <p:cNvPr id="28" name="직사각형 27"/>
            <p:cNvSpPr/>
            <p:nvPr/>
          </p:nvSpPr>
          <p:spPr>
            <a:xfrm>
              <a:off x="1792928" y="59277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4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pc="-300" dirty="0" smtClean="0">
                  <a:solidFill>
                    <a:schemeClr val="tx1"/>
                  </a:solidFill>
                </a:rPr>
                <a:t>앨범에 </a:t>
              </a:r>
              <a:r>
                <a:rPr lang="ko-KR" altLang="en-US" sz="1400" spc="-300" dirty="0" smtClean="0">
                  <a:solidFill>
                    <a:schemeClr val="tx1"/>
                  </a:solidFill>
                </a:rPr>
                <a:t>사진이</a:t>
              </a:r>
              <a:r>
                <a:rPr lang="ko-KR" altLang="en-US" sz="1400" spc="-300" dirty="0" smtClean="0">
                  <a:solidFill>
                    <a:schemeClr val="tx1"/>
                  </a:solidFill>
                </a:rPr>
                <a:t> 없습니다</a:t>
              </a:r>
              <a:endParaRPr lang="ko-KR" altLang="en-US" sz="14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cxnSp>
        <p:nvCxnSpPr>
          <p:cNvPr id="7" name="직선 화살표 연결선 6"/>
          <p:cNvCxnSpPr/>
          <p:nvPr/>
        </p:nvCxnSpPr>
        <p:spPr>
          <a:xfrm flipV="1">
            <a:off x="1100430" y="1218601"/>
            <a:ext cx="627254" cy="14183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0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607809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947921"/>
              </p:ext>
            </p:extLst>
          </p:nvPr>
        </p:nvGraphicFramePr>
        <p:xfrm>
          <a:off x="25400" y="44624"/>
          <a:ext cx="91186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사진 상세정보 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앨범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이나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앨범</a:t>
                      </a:r>
                      <a:r>
                        <a:rPr lang="en-US" altLang="ko-KR" sz="1500" dirty="0" smtClean="0"/>
                        <a:t>_#2</a:t>
                      </a:r>
                      <a:r>
                        <a:rPr lang="ko-KR" altLang="en-US" sz="1500" dirty="0" smtClean="0"/>
                        <a:t>에서 사진 이미지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12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사진 정보를 받아와 큰 이미지로 출력한다</a:t>
                      </a:r>
                      <a:r>
                        <a:rPr lang="en-US" altLang="ko-KR" sz="11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00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</a:rPr>
                        <a:t>사진을 올린 게시자가 사진을 올린 날짜이다</a:t>
                      </a:r>
                      <a:r>
                        <a:rPr lang="en-US" altLang="ko-KR" sz="11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</a:rPr>
                        <a:t>년</a:t>
                      </a:r>
                      <a:r>
                        <a:rPr lang="en-US" altLang="ko-KR" sz="1100" kern="100" dirty="0" smtClean="0">
                          <a:effectLst/>
                        </a:rPr>
                        <a:t>-</a:t>
                      </a:r>
                      <a:r>
                        <a:rPr lang="ko-KR" altLang="en-US" sz="1100" kern="100" dirty="0" smtClean="0">
                          <a:effectLst/>
                        </a:rPr>
                        <a:t>월</a:t>
                      </a:r>
                      <a:r>
                        <a:rPr lang="en-US" altLang="ko-KR" sz="1100" kern="100" dirty="0" smtClean="0">
                          <a:effectLst/>
                        </a:rPr>
                        <a:t>-</a:t>
                      </a:r>
                      <a:r>
                        <a:rPr lang="ko-KR" altLang="en-US" sz="1100" kern="100" dirty="0" smtClean="0">
                          <a:effectLst/>
                        </a:rPr>
                        <a:t>일 로  표시된다</a:t>
                      </a:r>
                      <a:r>
                        <a:rPr lang="en-US" altLang="ko-KR" sz="11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사진을 올린 게시자의 색상이다</a:t>
                      </a:r>
                      <a:r>
                        <a:rPr lang="en-US" altLang="ko-KR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사진을 올린 게시자의 이름이다</a:t>
                      </a:r>
                      <a:r>
                        <a:rPr lang="en-US" altLang="ko-KR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18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오버 시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돌아가기 글자가 출력된다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앨범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또는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앨범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18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가져온 이전 사진</a:t>
                      </a:r>
                      <a:r>
                        <a:rPr lang="en-US" altLang="ko-KR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상세정보를 본다</a:t>
                      </a:r>
                      <a:r>
                        <a:rPr lang="en-US" altLang="ko-KR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r>
                        <a:rPr lang="en-US" altLang="ko-KR" sz="1100" b="1" dirty="0" smtClean="0"/>
                        <a:t>[</a:t>
                      </a:r>
                      <a:r>
                        <a:rPr lang="ko-KR" altLang="en-US" sz="1100" b="1" dirty="0" smtClean="0"/>
                        <a:t>현재 사진이 가장 최신의 사진일 경우</a:t>
                      </a:r>
                      <a:r>
                        <a:rPr lang="en-US" altLang="ko-KR" sz="1100" b="1" dirty="0" smtClean="0"/>
                        <a:t>]</a:t>
                      </a:r>
                    </a:p>
                    <a:p>
                      <a:r>
                        <a:rPr lang="ko-KR" altLang="en-US" sz="1100" b="0" dirty="0" smtClean="0"/>
                        <a:t>현재 사진이 가장 최신 사진이라는 알림을 전달한다</a:t>
                      </a:r>
                      <a:endParaRPr lang="en-US" altLang="ko-KR" sz="11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4140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가져온 다음 사진 상세정보를 본다</a:t>
                      </a:r>
                      <a:r>
                        <a:rPr lang="en-US" altLang="ko-KR" sz="11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r>
                        <a:rPr lang="en-US" altLang="ko-KR" sz="1100" b="1" dirty="0" smtClean="0"/>
                        <a:t>[</a:t>
                      </a:r>
                      <a:r>
                        <a:rPr lang="ko-KR" altLang="en-US" sz="1100" b="1" dirty="0" smtClean="0"/>
                        <a:t>현재 사진이 처음 등록된 사진일 경우</a:t>
                      </a:r>
                      <a:r>
                        <a:rPr lang="en-US" altLang="ko-KR" sz="1100" b="1" dirty="0" smtClean="0"/>
                        <a:t>]</a:t>
                      </a:r>
                    </a:p>
                    <a:p>
                      <a:r>
                        <a:rPr lang="ko-KR" altLang="en-US" sz="1100" b="0" dirty="0" smtClean="0"/>
                        <a:t>현재 사진이 첫 사진이라는 알림을 전달한다</a:t>
                      </a:r>
                      <a:endParaRPr lang="en-US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514402" y="63093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17791" y="59492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66589" y="55086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86208" y="48691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1571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91571" y="63093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22889" y="735703"/>
            <a:ext cx="2553722" cy="912308"/>
            <a:chOff x="1792928" y="59277"/>
            <a:chExt cx="3789888" cy="1628800"/>
          </a:xfrm>
        </p:grpSpPr>
        <p:sp>
          <p:nvSpPr>
            <p:cNvPr id="18" name="직사각형 17"/>
            <p:cNvSpPr/>
            <p:nvPr/>
          </p:nvSpPr>
          <p:spPr>
            <a:xfrm>
              <a:off x="1792928" y="59277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4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pc="-300" dirty="0" smtClean="0">
                  <a:solidFill>
                    <a:schemeClr val="tx1"/>
                  </a:solidFill>
                </a:rPr>
                <a:t>가장 최신 사진입니다</a:t>
              </a:r>
              <a:endParaRPr lang="ko-KR" altLang="en-US" sz="14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3775994" y="698063"/>
            <a:ext cx="2553722" cy="912308"/>
            <a:chOff x="1792928" y="59277"/>
            <a:chExt cx="3789888" cy="1628800"/>
          </a:xfrm>
        </p:grpSpPr>
        <p:sp>
          <p:nvSpPr>
            <p:cNvPr id="24" name="직사각형 23"/>
            <p:cNvSpPr/>
            <p:nvPr/>
          </p:nvSpPr>
          <p:spPr>
            <a:xfrm>
              <a:off x="1792928" y="59277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4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pc="-300" dirty="0" smtClean="0">
                  <a:solidFill>
                    <a:schemeClr val="tx1"/>
                  </a:solidFill>
                </a:rPr>
                <a:t>첫 사진입니다</a:t>
              </a:r>
              <a:r>
                <a:rPr lang="en-US" altLang="ko-KR" sz="1400" spc="-300" dirty="0" smtClean="0">
                  <a:solidFill>
                    <a:schemeClr val="tx1"/>
                  </a:solidFill>
                </a:rPr>
                <a:t>.</a:t>
              </a:r>
              <a:endParaRPr lang="ko-KR" altLang="en-US" sz="14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cxnSp>
        <p:nvCxnSpPr>
          <p:cNvPr id="30" name="직선 화살표 연결선 29"/>
          <p:cNvCxnSpPr/>
          <p:nvPr/>
        </p:nvCxnSpPr>
        <p:spPr>
          <a:xfrm flipV="1">
            <a:off x="1079612" y="1416420"/>
            <a:ext cx="202695" cy="2804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5866589" y="1434413"/>
            <a:ext cx="360040" cy="27146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75725"/>
              </p:ext>
            </p:extLst>
          </p:nvPr>
        </p:nvGraphicFramePr>
        <p:xfrm>
          <a:off x="179512" y="44624"/>
          <a:ext cx="8726479" cy="5996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err="1" smtClean="0"/>
                        <a:t>심플퀴즈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심플퀴즈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sz="1600" dirty="0" smtClean="0"/>
                        <a:t>App_</a:t>
                      </a:r>
                      <a:r>
                        <a:rPr lang="ko-KR" altLang="en-US" sz="1600" dirty="0" smtClean="0"/>
                        <a:t>기타</a:t>
                      </a:r>
                      <a:r>
                        <a:rPr lang="en-US" altLang="ko-KR" sz="1600" dirty="0" smtClean="0"/>
                        <a:t>_#1</a:t>
                      </a:r>
                      <a:r>
                        <a:rPr lang="ko-KR" altLang="en-US" sz="1600" dirty="0" smtClean="0"/>
                        <a:t>에서 </a:t>
                      </a:r>
                      <a:r>
                        <a:rPr lang="ko-KR" altLang="en-US" sz="1600" dirty="0" err="1" smtClean="0"/>
                        <a:t>가족퀴즈왕</a:t>
                      </a:r>
                      <a:r>
                        <a:rPr lang="ko-KR" altLang="en-US" sz="1600" dirty="0" smtClean="0"/>
                        <a:t>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960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baseline="0" dirty="0" smtClean="0"/>
                        <a:t>퀴즈 </a:t>
                      </a:r>
                      <a:r>
                        <a:rPr lang="ko-KR" altLang="en-US" sz="1400" baseline="0" dirty="0" smtClean="0"/>
                        <a:t>작성 페이지 요청을 서버에 전달한다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r>
                        <a:rPr lang="ko-KR" altLang="en-US" sz="1400" baseline="0" dirty="0" smtClean="0"/>
                        <a:t>그리고 직접 퀴즈 내용을 작성하기 위한 </a:t>
                      </a:r>
                      <a:r>
                        <a:rPr lang="en-US" altLang="ko-KR" sz="1400" baseline="0" dirty="0" smtClean="0"/>
                        <a:t>App_</a:t>
                      </a:r>
                      <a:r>
                        <a:rPr lang="ko-KR" altLang="en-US" sz="1400" baseline="0" dirty="0" err="1" smtClean="0"/>
                        <a:t>심플퀴즈</a:t>
                      </a:r>
                      <a:r>
                        <a:rPr lang="en-US" altLang="ko-KR" sz="1400" baseline="0" dirty="0" smtClean="0"/>
                        <a:t>_#2</a:t>
                      </a:r>
                      <a:r>
                        <a:rPr lang="ko-KR" altLang="en-US" sz="1400" baseline="0" dirty="0" smtClean="0"/>
                        <a:t>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이동한다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사용자 정보를 서버에 전달한다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r>
                        <a:rPr lang="ko-KR" altLang="en-US" sz="1400" dirty="0" smtClean="0"/>
                        <a:t>임의로 결정된 퀴즈가 임의로 결정된 가족</a:t>
                      </a:r>
                      <a:r>
                        <a:rPr lang="ko-KR" altLang="en-US" sz="1400" baseline="0" dirty="0" smtClean="0"/>
                        <a:t> 구성원에게 전달된다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92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심플퀴즈</a:t>
                      </a:r>
                      <a:r>
                        <a:rPr lang="ko-KR" altLang="en-US" sz="1400" dirty="0" smtClean="0"/>
                        <a:t> 작업을 종료하고 </a:t>
                      </a:r>
                      <a:r>
                        <a:rPr lang="en-US" altLang="ko-KR" sz="1400" dirty="0" smtClean="0"/>
                        <a:t>App_</a:t>
                      </a:r>
                      <a:r>
                        <a:rPr lang="ko-KR" altLang="en-US" sz="1400" dirty="0" smtClean="0"/>
                        <a:t>기타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내용 수정을 취소하고 </a:t>
                      </a:r>
                      <a:r>
                        <a:rPr lang="en-US" altLang="ko-KR" sz="1400" dirty="0" smtClean="0"/>
                        <a:t>App_</a:t>
                      </a:r>
                      <a:r>
                        <a:rPr lang="ko-KR" altLang="en-US" sz="1400" dirty="0" smtClean="0"/>
                        <a:t>소망상자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 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28609"/>
            <a:ext cx="2425085" cy="46624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92534" y="338446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89968" y="3661553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7744" y="3071266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820621" y="1160710"/>
            <a:ext cx="1944216" cy="1910556"/>
            <a:chOff x="5796136" y="1880656"/>
            <a:chExt cx="2952328" cy="2170593"/>
          </a:xfrm>
        </p:grpSpPr>
        <p:grpSp>
          <p:nvGrpSpPr>
            <p:cNvPr id="27" name="그룹 26"/>
            <p:cNvGrpSpPr/>
            <p:nvPr/>
          </p:nvGrpSpPr>
          <p:grpSpPr>
            <a:xfrm>
              <a:off x="5796136" y="1880656"/>
              <a:ext cx="2952328" cy="2170593"/>
              <a:chOff x="5796136" y="1769282"/>
              <a:chExt cx="2810942" cy="1536233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5796136" y="1769282"/>
                <a:ext cx="2810942" cy="1536233"/>
                <a:chOff x="5796136" y="1769282"/>
                <a:chExt cx="2810942" cy="1536233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5796136" y="1769282"/>
                  <a:ext cx="2810942" cy="1536233"/>
                </a:xfrm>
                <a:prstGeom prst="rect">
                  <a:avLst/>
                </a:prstGeom>
                <a:gradFill>
                  <a:gsLst>
                    <a:gs pos="1000">
                      <a:schemeClr val="bg1"/>
                    </a:gs>
                    <a:gs pos="98000">
                      <a:schemeClr val="bg1"/>
                    </a:gs>
                    <a:gs pos="49000">
                      <a:srgbClr val="CDFBFF"/>
                    </a:gs>
                  </a:gsLst>
                  <a:lin ang="5400000" scaled="0"/>
                </a:gra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>
                  <a:off x="5796136" y="1998739"/>
                  <a:ext cx="2810942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5866723" y="1769282"/>
                <a:ext cx="2740355" cy="29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퀴즈 전송 완료</a:t>
                </a:r>
                <a:endParaRPr lang="ko-KR" alt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895263" y="2115741"/>
                <a:ext cx="2697522" cy="1014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/>
                  <a:t>아버지의 휴대전화 뒷자리는</a:t>
                </a:r>
                <a:r>
                  <a:rPr lang="en-US" altLang="ko-KR" sz="1400" b="1" dirty="0" smtClean="0"/>
                  <a:t>? </a:t>
                </a:r>
              </a:p>
              <a:p>
                <a:pPr algn="ctr"/>
                <a:r>
                  <a:rPr lang="ko-KR" altLang="en-US" sz="1400" b="1" dirty="0" smtClean="0"/>
                  <a:t>정답 </a:t>
                </a:r>
                <a:r>
                  <a:rPr lang="en-US" altLang="ko-KR" sz="1400" b="1" dirty="0" smtClean="0"/>
                  <a:t>: </a:t>
                </a:r>
                <a:r>
                  <a:rPr lang="en-US" altLang="ko-KR" sz="1400" b="1" dirty="0"/>
                  <a:t>3859</a:t>
                </a:r>
              </a:p>
              <a:p>
                <a:pPr algn="ctr"/>
                <a:r>
                  <a:rPr lang="ko-KR" altLang="en-US" sz="1000" dirty="0"/>
                  <a:t>문제가 막내둥이님에게 </a:t>
                </a:r>
                <a:endParaRPr lang="en-US" altLang="ko-KR" sz="1000" dirty="0"/>
              </a:p>
              <a:p>
                <a:pPr algn="ctr"/>
                <a:r>
                  <a:rPr lang="ko-KR" altLang="en-US" sz="1000" dirty="0"/>
                  <a:t>전송되었습니다</a:t>
                </a:r>
              </a:p>
              <a:p>
                <a:pPr algn="ctr"/>
                <a:endParaRPr lang="en-US" altLang="ko-KR" sz="1400" b="1" dirty="0" smtClean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617067" y="3487888"/>
              <a:ext cx="1169489" cy="456307"/>
              <a:chOff x="7245630" y="5965507"/>
              <a:chExt cx="1169489" cy="456307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7245630" y="5965507"/>
                <a:ext cx="1169489" cy="45630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57773" y="6018826"/>
                <a:ext cx="945201" cy="34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확인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5" name="직선 화살표 연결선 24"/>
          <p:cNvCxnSpPr/>
          <p:nvPr/>
        </p:nvCxnSpPr>
        <p:spPr>
          <a:xfrm flipV="1">
            <a:off x="2390801" y="2335774"/>
            <a:ext cx="596649" cy="1282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2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31494"/>
              </p:ext>
            </p:extLst>
          </p:nvPr>
        </p:nvGraphicFramePr>
        <p:xfrm>
          <a:off x="179512" y="44624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err="1" smtClean="0"/>
                        <a:t>심플퀴즈</a:t>
                      </a:r>
                      <a:r>
                        <a:rPr lang="en-US" altLang="ko-KR" sz="1200" dirty="0" smtClean="0"/>
                        <a:t>_#2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직접 퀴즈 작성하기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sz="1600" dirty="0" smtClean="0"/>
                        <a:t>App_</a:t>
                      </a:r>
                      <a:r>
                        <a:rPr lang="ko-KR" altLang="en-US" sz="1600" dirty="0" err="1" smtClean="0"/>
                        <a:t>심플퀴즈</a:t>
                      </a:r>
                      <a:r>
                        <a:rPr lang="en-US" altLang="ko-KR" sz="1600" dirty="0" smtClean="0"/>
                        <a:t>_#1</a:t>
                      </a:r>
                      <a:r>
                        <a:rPr lang="ko-KR" altLang="en-US" sz="1600" dirty="0" smtClean="0"/>
                        <a:t>에서 직접 퀴즈 </a:t>
                      </a:r>
                      <a:r>
                        <a:rPr lang="ko-KR" altLang="en-US" sz="1600" dirty="0" err="1" smtClean="0"/>
                        <a:t>작성하기클릭</a:t>
                      </a:r>
                      <a:endParaRPr lang="ko-KR" altLang="en-US" sz="16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70328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사용자</a:t>
                      </a:r>
                      <a:r>
                        <a:rPr lang="ko-KR" altLang="en-US" sz="1400" baseline="0" dirty="0" smtClean="0"/>
                        <a:t> 정보와 사용자가 입력한 퀴즈 정보가 서버에 전달된다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그리고 작성한 퀴즈가 임의의 가족 구성원에게 전달된다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필수 입력사항</a:t>
                      </a:r>
                      <a:r>
                        <a:rPr lang="en-US" altLang="ko-KR" sz="1400" b="1" baseline="0" dirty="0" smtClean="0"/>
                        <a:t>(</a:t>
                      </a:r>
                      <a:r>
                        <a:rPr lang="ko-KR" altLang="en-US" sz="1400" b="1" baseline="0" dirty="0" smtClean="0"/>
                        <a:t>내용</a:t>
                      </a:r>
                      <a:r>
                        <a:rPr lang="en-US" altLang="ko-KR" sz="1400" b="1" baseline="0" dirty="0" smtClean="0"/>
                        <a:t>,</a:t>
                      </a:r>
                      <a:r>
                        <a:rPr lang="ko-KR" altLang="en-US" sz="1400" b="1" baseline="0" dirty="0" smtClean="0"/>
                        <a:t>정답</a:t>
                      </a:r>
                      <a:r>
                        <a:rPr lang="en-US" altLang="ko-KR" sz="1400" b="1" baseline="0" dirty="0" smtClean="0"/>
                        <a:t>)</a:t>
                      </a:r>
                      <a:r>
                        <a:rPr lang="ko-KR" altLang="en-US" sz="1400" b="1" baseline="0" dirty="0" smtClean="0"/>
                        <a:t>이 입력되지 않았을 경우</a:t>
                      </a:r>
                      <a:r>
                        <a:rPr lang="en-US" altLang="ko-KR" sz="1400" b="1" baseline="0" dirty="0" smtClean="0"/>
                        <a:t>]</a:t>
                      </a:r>
                    </a:p>
                    <a:p>
                      <a:r>
                        <a:rPr lang="ko-KR" altLang="en-US" sz="1400" baseline="0" dirty="0" smtClean="0"/>
                        <a:t>각각 해당 사항이 입력되지 않았다는 오류 메시지를 나타낸다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퀴즈 내용이 입력 범위를 초과하였을 경우</a:t>
                      </a:r>
                      <a:r>
                        <a:rPr lang="en-US" altLang="ko-KR" sz="1400" b="1" baseline="0" dirty="0" smtClean="0"/>
                        <a:t>(</a:t>
                      </a:r>
                      <a:r>
                        <a:rPr lang="ko-KR" altLang="en-US" sz="1400" b="1" baseline="0" dirty="0" smtClean="0"/>
                        <a:t>공백 포함 </a:t>
                      </a:r>
                      <a:r>
                        <a:rPr lang="en-US" altLang="ko-KR" sz="1400" b="1" baseline="0" dirty="0" smtClean="0"/>
                        <a:t>50</a:t>
                      </a:r>
                      <a:r>
                        <a:rPr lang="ko-KR" altLang="en-US" sz="1400" b="1" baseline="0" dirty="0" smtClean="0"/>
                        <a:t>자 이내</a:t>
                      </a:r>
                      <a:r>
                        <a:rPr lang="en-US" altLang="ko-KR" sz="1400" b="1" baseline="0" dirty="0" smtClean="0"/>
                        <a:t>)]</a:t>
                      </a:r>
                    </a:p>
                    <a:p>
                      <a:r>
                        <a:rPr lang="ko-KR" altLang="en-US" sz="1400" baseline="0" dirty="0" smtClean="0"/>
                        <a:t>입력 범위를 넘었다는 오류 메시지를 나타낸다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퀴즈 정답이 입력 범위를 초과하였을 경우</a:t>
                      </a:r>
                      <a:r>
                        <a:rPr lang="en-US" altLang="ko-KR" sz="1400" b="1" baseline="0" dirty="0" smtClean="0"/>
                        <a:t>(</a:t>
                      </a:r>
                      <a:r>
                        <a:rPr lang="ko-KR" altLang="en-US" sz="1400" b="1" baseline="0" dirty="0" smtClean="0"/>
                        <a:t>공백 포함 </a:t>
                      </a:r>
                      <a:r>
                        <a:rPr lang="en-US" altLang="ko-KR" sz="1400" b="1" baseline="0" dirty="0" smtClean="0"/>
                        <a:t>20</a:t>
                      </a:r>
                      <a:r>
                        <a:rPr lang="ko-KR" altLang="en-US" sz="1400" b="1" baseline="0" dirty="0" smtClean="0"/>
                        <a:t>자 이내</a:t>
                      </a:r>
                      <a:r>
                        <a:rPr lang="en-US" altLang="ko-KR" sz="1400" b="1" baseline="0" dirty="0" smtClean="0"/>
                        <a:t>)]</a:t>
                      </a:r>
                    </a:p>
                    <a:p>
                      <a:r>
                        <a:rPr lang="ko-KR" altLang="en-US" sz="1400" baseline="0" dirty="0" smtClean="0"/>
                        <a:t>입력 범위를 넘었다는 오류 메시지를 나타낸다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976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퀴즈 작성을 종료하고 </a:t>
                      </a:r>
                      <a:r>
                        <a:rPr lang="en-US" altLang="ko-KR" sz="1400" dirty="0" smtClean="0"/>
                        <a:t>App_</a:t>
                      </a:r>
                      <a:r>
                        <a:rPr lang="ko-KR" altLang="en-US" sz="1400" dirty="0" err="1" smtClean="0"/>
                        <a:t>심플퀴즈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 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8" y="931220"/>
            <a:ext cx="2609714" cy="501317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48504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3728" y="48504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86970" y="4046952"/>
            <a:ext cx="1752982" cy="2118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2483768" y="1717817"/>
            <a:ext cx="1143929" cy="1719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02" y="3854370"/>
            <a:ext cx="2187255" cy="123731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385165"/>
            <a:ext cx="2188603" cy="12403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700" y="964012"/>
            <a:ext cx="2100627" cy="118614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12" y="5412375"/>
            <a:ext cx="2221145" cy="1258784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2386970" y="3005336"/>
            <a:ext cx="1368152" cy="5848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485709" y="4046952"/>
            <a:ext cx="1438219" cy="297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81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57190"/>
              </p:ext>
            </p:extLst>
          </p:nvPr>
        </p:nvGraphicFramePr>
        <p:xfrm>
          <a:off x="179512" y="44624"/>
          <a:ext cx="8726479" cy="6850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err="1" smtClean="0"/>
                        <a:t>심플퀴즈풀기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심플퀴즈</a:t>
                      </a:r>
                      <a:r>
                        <a:rPr lang="ko-KR" altLang="en-US" dirty="0" smtClean="0"/>
                        <a:t> 풀기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X</a:t>
                      </a:r>
                      <a:endParaRPr lang="ko-KR" altLang="en-US" sz="16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960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퀴즈 정보를 보여주는 다이얼로그가 나타난다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퀴즈 풀기를 취소한다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입력한 정답을 확인하여 결과를 나타내는 다이얼로그가 각각 나타난다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r>
                        <a:rPr lang="en-US" altLang="ko-KR" sz="1400" b="1" dirty="0" smtClean="0"/>
                        <a:t>[</a:t>
                      </a:r>
                      <a:r>
                        <a:rPr lang="ko-KR" altLang="en-US" sz="1400" b="1" dirty="0" smtClean="0"/>
                        <a:t>입력한 정답</a:t>
                      </a:r>
                      <a:r>
                        <a:rPr lang="ko-KR" altLang="en-US" sz="1400" b="1" baseline="0" dirty="0" smtClean="0"/>
                        <a:t> 양식이 잘못되었을 경우</a:t>
                      </a:r>
                      <a:r>
                        <a:rPr lang="en-US" altLang="ko-KR" sz="1400" b="1" baseline="0" dirty="0" smtClean="0"/>
                        <a:t>(ex:</a:t>
                      </a:r>
                      <a:r>
                        <a:rPr lang="ko-KR" altLang="en-US" sz="1400" b="1" baseline="0" dirty="0" smtClean="0"/>
                        <a:t>공백 입력</a:t>
                      </a:r>
                      <a:r>
                        <a:rPr lang="en-US" altLang="ko-KR" sz="1400" b="1" baseline="0" dirty="0" smtClean="0"/>
                        <a:t>)]</a:t>
                      </a:r>
                    </a:p>
                    <a:p>
                      <a:r>
                        <a:rPr lang="ko-KR" altLang="en-US" sz="1400" baseline="0" dirty="0" smtClean="0"/>
                        <a:t>입력 양식이 잘못되었다는 오류메시지를 나타낸다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퀴즈 풀기를 취소한다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71600" y="48504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3728" y="48504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4265" r="8244"/>
          <a:stretch/>
        </p:blipFill>
        <p:spPr>
          <a:xfrm>
            <a:off x="240003" y="1196751"/>
            <a:ext cx="2180435" cy="46212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t="4851" r="57394"/>
          <a:stretch/>
        </p:blipFill>
        <p:spPr>
          <a:xfrm>
            <a:off x="2699792" y="1315718"/>
            <a:ext cx="1522545" cy="3140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50333"/>
            <a:ext cx="1703448" cy="8848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84784"/>
            <a:ext cx="1703448" cy="88314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75856" y="2132856"/>
            <a:ext cx="151216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275856" y="3068960"/>
            <a:ext cx="151216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908270" y="2564904"/>
            <a:ext cx="2007546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260848" y="3650083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40360" y="288620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361986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47064" y="2933897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779912" y="2780928"/>
            <a:ext cx="576064" cy="23107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832351"/>
            <a:ext cx="1739264" cy="9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878176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편지작성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31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우체통확인</a:t>
                      </a:r>
                      <a:r>
                        <a:rPr lang="en-US" altLang="ko-KR" sz="1200" kern="100" dirty="0" smtClean="0">
                          <a:effectLst/>
                        </a:rPr>
                        <a:t>_#1,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App_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편지상세보기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에서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편지작성 버튼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944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err="1" smtClean="0"/>
                        <a:t>이모티콘과</a:t>
                      </a:r>
                      <a:r>
                        <a:rPr lang="ko-KR" altLang="en-US" sz="1400" baseline="0" dirty="0" smtClean="0"/>
                        <a:t> 사진을 버튼 클릭을</a:t>
                      </a: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통해서 추가할 수 </a:t>
                      </a:r>
                      <a:r>
                        <a:rPr lang="ko-KR" altLang="en-US" sz="1400" baseline="0" dirty="0" smtClean="0"/>
                        <a:t>있다</a:t>
                      </a: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사진 </a:t>
                      </a:r>
                      <a:r>
                        <a:rPr lang="ko-KR" altLang="en-US" sz="1400" b="1" baseline="0" dirty="0" err="1" smtClean="0"/>
                        <a:t>추가시</a:t>
                      </a:r>
                      <a:r>
                        <a:rPr lang="ko-KR" altLang="en-US" sz="1400" b="1" baseline="0" dirty="0" smtClean="0"/>
                        <a:t> 총 용량이 </a:t>
                      </a:r>
                      <a:r>
                        <a:rPr lang="en-US" altLang="ko-KR" sz="1400" b="1" baseline="0" dirty="0" smtClean="0"/>
                        <a:t>10mb</a:t>
                      </a:r>
                      <a:r>
                        <a:rPr lang="ko-KR" altLang="en-US" sz="1400" b="1" baseline="0" dirty="0" smtClean="0"/>
                        <a:t>를 초과했을 경우</a:t>
                      </a:r>
                      <a:r>
                        <a:rPr lang="en-US" altLang="ko-KR" sz="1400" b="1" baseline="0" dirty="0" smtClean="0"/>
                        <a:t>]</a:t>
                      </a:r>
                      <a:endParaRPr lang="en-US" altLang="ko-KR" sz="14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/>
                        <a:t>파일 전송허용용량을 초과했다는 메시지가 전달된다</a:t>
                      </a:r>
                      <a:r>
                        <a:rPr lang="en-US" altLang="ko-KR" sz="1400" b="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선택한 파일이 지원하지 않는 </a:t>
                      </a:r>
                      <a:r>
                        <a:rPr lang="ko-KR" altLang="en-US" sz="1400" b="1" baseline="0" dirty="0" err="1" smtClean="0"/>
                        <a:t>확장자일</a:t>
                      </a:r>
                      <a:r>
                        <a:rPr lang="ko-KR" altLang="en-US" sz="1400" b="1" baseline="0" dirty="0" smtClean="0"/>
                        <a:t> 경우</a:t>
                      </a:r>
                      <a:r>
                        <a:rPr lang="en-US" altLang="ko-KR" sz="140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/>
                        <a:t>확장자가 잘못되었다는 오류메시지가 전달된다</a:t>
                      </a:r>
                      <a:r>
                        <a:rPr lang="en-US" altLang="ko-KR" sz="1400" b="0" baseline="0" dirty="0" smtClean="0"/>
                        <a:t>.</a:t>
                      </a:r>
                      <a:endParaRPr lang="en-US" altLang="ko-KR" sz="1400" b="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732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err="1" smtClean="0"/>
                        <a:t>편지보내기</a:t>
                      </a:r>
                      <a:r>
                        <a:rPr lang="ko-KR" altLang="en-US" sz="1400" baseline="0" dirty="0" smtClean="0"/>
                        <a:t> 버튼을 </a:t>
                      </a:r>
                      <a:r>
                        <a:rPr lang="ko-KR" altLang="en-US" sz="1400" baseline="0" dirty="0" smtClean="0"/>
                        <a:t>클릭하면 </a:t>
                      </a: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편지 내용이 서버로 전송되고</a:t>
                      </a: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편지가 </a:t>
                      </a:r>
                      <a:r>
                        <a:rPr lang="ko-KR" altLang="en-US" sz="1400" baseline="0" dirty="0" smtClean="0"/>
                        <a:t>작성된다</a:t>
                      </a: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예약 전송 기능을 사용할 경우</a:t>
                      </a:r>
                      <a:r>
                        <a:rPr lang="en-US" altLang="ko-KR" sz="140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/>
                        <a:t>예약 설정 완료 메시지를 전달하고</a:t>
                      </a:r>
                      <a:r>
                        <a:rPr lang="en-US" altLang="ko-KR" sz="1400" b="0" baseline="0" dirty="0" smtClean="0"/>
                        <a:t>, </a:t>
                      </a:r>
                      <a:r>
                        <a:rPr lang="ko-KR" altLang="en-US" sz="1400" b="0" baseline="0" dirty="0" smtClean="0"/>
                        <a:t>편지 내용이 서버로 전송되고 예약한 시간에 편지가 수신자에게 보내진다</a:t>
                      </a:r>
                      <a:r>
                        <a:rPr lang="en-US" altLang="ko-KR" sz="1400" b="0" baseline="0" dirty="0" smtClean="0"/>
                        <a:t>.</a:t>
                      </a:r>
                      <a:endParaRPr lang="en-US" altLang="ko-KR" sz="1400" b="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7650" name="Picture 2" descr="C:\Users\JavaPro\Desktop\UI자료\Description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793758"/>
            <a:ext cx="5540376" cy="59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5953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07704" y="39068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9532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9532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9532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4332" y="11967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44140" y="3744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95300" y="2544410"/>
            <a:ext cx="1528860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제목의 최대 </a:t>
            </a:r>
            <a:r>
              <a:rPr lang="ko-KR" altLang="en-US" sz="800" b="1" dirty="0" err="1" smtClean="0"/>
              <a:t>입력수를</a:t>
            </a:r>
            <a:r>
              <a:rPr lang="ko-KR" altLang="en-US" sz="800" b="1" dirty="0" smtClean="0"/>
              <a:t> 초과했습니다</a:t>
            </a:r>
            <a:endParaRPr lang="ko-KR" altLang="en-US" sz="800" b="1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907704" y="2708920"/>
            <a:ext cx="2875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2347700" y="3006770"/>
            <a:ext cx="1528860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내용의 최대 </a:t>
            </a:r>
            <a:r>
              <a:rPr lang="ko-KR" altLang="en-US" sz="800" b="1" dirty="0" err="1" smtClean="0"/>
              <a:t>입력수를</a:t>
            </a:r>
            <a:r>
              <a:rPr lang="ko-KR" altLang="en-US" sz="800" b="1" dirty="0" smtClean="0"/>
              <a:t> 초과했습니다</a:t>
            </a:r>
            <a:endParaRPr lang="ko-KR" altLang="en-US" sz="800" b="1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060104" y="3171280"/>
            <a:ext cx="2875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2609128" y="4411002"/>
            <a:ext cx="145881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파일전송허용용량을 초과했습니다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959730" y="4232083"/>
            <a:ext cx="169990" cy="178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3897498" y="6381328"/>
            <a:ext cx="2002410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시간 설정이 잘못되었습니다</a:t>
            </a:r>
            <a:endParaRPr lang="ko-KR" altLang="en-US" sz="1100" b="1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814700" y="4906405"/>
            <a:ext cx="495164" cy="1546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906499" y="5347106"/>
            <a:ext cx="2002410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예약 설정이 완료되었습니다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340114" y="4887190"/>
            <a:ext cx="135542" cy="4599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2761528" y="5014342"/>
            <a:ext cx="145881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허용되지 않는 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err="1" smtClean="0"/>
              <a:t>확장자입니다</a:t>
            </a:r>
            <a:r>
              <a:rPr lang="en-US" altLang="ko-KR" sz="11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70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화면설계 이미지\한별이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6428451" cy="47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39243"/>
              </p:ext>
            </p:extLst>
          </p:nvPr>
        </p:nvGraphicFramePr>
        <p:xfrm>
          <a:off x="25400" y="-30148"/>
          <a:ext cx="9118600" cy="6953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편지작성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편지를 작성하는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073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우체통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화면에서 편지작성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518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편지제목을 </a:t>
                      </a:r>
                      <a:r>
                        <a:rPr lang="ko-KR" altLang="en-US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작성한다</a:t>
                      </a:r>
                      <a:r>
                        <a:rPr lang="en-US" altLang="ko-KR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r>
                        <a:rPr lang="en-US" altLang="ko-KR" sz="1300" b="1" dirty="0" smtClean="0"/>
                        <a:t>[</a:t>
                      </a:r>
                      <a:r>
                        <a:rPr lang="ko-KR" altLang="en-US" sz="1300" b="1" dirty="0" smtClean="0"/>
                        <a:t>제목을 입력하지 않았을 경우</a:t>
                      </a:r>
                      <a:r>
                        <a:rPr lang="en-US" altLang="ko-KR" sz="1300" b="1" dirty="0" smtClean="0"/>
                        <a:t>]</a:t>
                      </a:r>
                    </a:p>
                    <a:p>
                      <a:r>
                        <a:rPr lang="ko-KR" altLang="en-US" sz="1300" b="0" dirty="0" smtClean="0"/>
                        <a:t>제목 입력을 요청하는 오류 메시지가 전달된다</a:t>
                      </a:r>
                      <a:r>
                        <a:rPr lang="en-US" altLang="ko-KR" sz="1300" b="0" dirty="0" smtClean="0"/>
                        <a:t>.</a:t>
                      </a:r>
                    </a:p>
                    <a:p>
                      <a:r>
                        <a:rPr lang="en-US" altLang="ko-KR" sz="1300" b="1" dirty="0" smtClean="0"/>
                        <a:t>[</a:t>
                      </a:r>
                      <a:r>
                        <a:rPr lang="ko-KR" altLang="en-US" sz="1300" b="1" dirty="0" smtClean="0"/>
                        <a:t>제목이 </a:t>
                      </a:r>
                      <a:r>
                        <a:rPr lang="en-US" altLang="ko-KR" sz="1300" b="1" dirty="0" smtClean="0"/>
                        <a:t>50</a:t>
                      </a:r>
                      <a:r>
                        <a:rPr lang="ko-KR" altLang="en-US" sz="1300" b="1" dirty="0" smtClean="0"/>
                        <a:t>자 초과할 경우</a:t>
                      </a:r>
                      <a:r>
                        <a:rPr lang="en-US" altLang="ko-KR" sz="1300" b="1" dirty="0" smtClean="0"/>
                        <a:t>]</a:t>
                      </a:r>
                    </a:p>
                    <a:p>
                      <a:r>
                        <a:rPr lang="ko-KR" altLang="en-US" sz="1300" dirty="0" smtClean="0"/>
                        <a:t>글자수 초과 오류 메시지가 전달된다</a:t>
                      </a:r>
                      <a:r>
                        <a:rPr lang="en-US" altLang="ko-KR" sz="1300" dirty="0" smtClean="0"/>
                        <a:t>.</a:t>
                      </a:r>
                      <a:endParaRPr lang="en-US" altLang="ko-KR" sz="1300" b="1" dirty="0" smtClean="0"/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060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</a:rPr>
                        <a:t>받는 사람 </a:t>
                      </a:r>
                      <a:r>
                        <a:rPr lang="ko-KR" altLang="en-US" sz="1300" kern="100" dirty="0" smtClean="0">
                          <a:effectLst/>
                        </a:rPr>
                        <a:t>목록</a:t>
                      </a:r>
                      <a:r>
                        <a:rPr lang="en-US" altLang="ko-KR" sz="13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</a:rPr>
                        <a:t>클릭 </a:t>
                      </a:r>
                      <a:r>
                        <a:rPr lang="ko-KR" altLang="en-US" sz="1300" kern="100" dirty="0" smtClean="0">
                          <a:effectLst/>
                        </a:rPr>
                        <a:t>시</a:t>
                      </a:r>
                      <a:r>
                        <a:rPr lang="en-US" altLang="ko-KR" sz="1300" kern="100" dirty="0" smtClean="0">
                          <a:effectLst/>
                        </a:rPr>
                        <a:t>, </a:t>
                      </a:r>
                      <a:r>
                        <a:rPr lang="ko-KR" altLang="en-US" sz="1300" kern="100" dirty="0" smtClean="0">
                          <a:effectLst/>
                        </a:rPr>
                        <a:t>가족 구성원의 목록이 보여지며 편지를 받을 가족을 선택 할 수 있다</a:t>
                      </a:r>
                      <a:r>
                        <a:rPr lang="en-US" altLang="ko-KR" sz="13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kern="100" dirty="0" smtClean="0">
                          <a:effectLst/>
                        </a:rPr>
                        <a:t>Web_</a:t>
                      </a:r>
                      <a:r>
                        <a:rPr lang="ko-KR" altLang="en-US" sz="13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300" kern="100" dirty="0" smtClean="0">
                          <a:effectLst/>
                        </a:rPr>
                        <a:t>_#2 </a:t>
                      </a:r>
                      <a:r>
                        <a:rPr lang="ko-KR" altLang="en-US" sz="1300" kern="100" dirty="0" smtClean="0">
                          <a:effectLst/>
                        </a:rPr>
                        <a:t>화면으로 이동</a:t>
                      </a:r>
                      <a:endParaRPr lang="en-US" altLang="ko-KR" sz="13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2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 첨부 버튼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클라이언트에게 이미지를 받아서 저장할 수 있다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 smtClean="0"/>
                        <a:t>[</a:t>
                      </a:r>
                      <a:r>
                        <a:rPr lang="ko-KR" altLang="en-US" sz="1300" b="1" baseline="0" dirty="0" smtClean="0"/>
                        <a:t>사진 </a:t>
                      </a:r>
                      <a:r>
                        <a:rPr lang="ko-KR" altLang="en-US" sz="1300" b="1" baseline="0" dirty="0" err="1" smtClean="0"/>
                        <a:t>추가시</a:t>
                      </a:r>
                      <a:r>
                        <a:rPr lang="ko-KR" altLang="en-US" sz="1300" b="1" baseline="0" dirty="0" smtClean="0"/>
                        <a:t> 총 용량이 </a:t>
                      </a:r>
                      <a:r>
                        <a:rPr lang="en-US" altLang="ko-KR" sz="1300" b="1" baseline="0" dirty="0" smtClean="0"/>
                        <a:t>10mb</a:t>
                      </a:r>
                      <a:r>
                        <a:rPr lang="ko-KR" altLang="en-US" sz="1300" b="1" baseline="0" dirty="0" smtClean="0"/>
                        <a:t>를 초과했을 경우</a:t>
                      </a:r>
                      <a:r>
                        <a:rPr lang="en-US" altLang="ko-KR" sz="1300" b="1" baseline="0" dirty="0" smtClean="0"/>
                        <a:t>]</a:t>
                      </a:r>
                      <a:endParaRPr lang="en-US" altLang="ko-KR" sz="13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baseline="0" dirty="0" smtClean="0"/>
                        <a:t>파일 전송허용용량을 초과했다는 메시지가 전달된다</a:t>
                      </a:r>
                      <a:r>
                        <a:rPr lang="en-US" altLang="ko-KR" sz="1300" b="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 smtClean="0"/>
                        <a:t>[</a:t>
                      </a:r>
                      <a:r>
                        <a:rPr lang="ko-KR" altLang="en-US" sz="1300" b="1" baseline="0" dirty="0" smtClean="0"/>
                        <a:t>선택한 파일이 지원하지 않는 </a:t>
                      </a:r>
                      <a:r>
                        <a:rPr lang="ko-KR" altLang="en-US" sz="1300" b="1" baseline="0" dirty="0" err="1" smtClean="0"/>
                        <a:t>확장자일</a:t>
                      </a:r>
                      <a:r>
                        <a:rPr lang="ko-KR" altLang="en-US" sz="1300" b="1" baseline="0" dirty="0" smtClean="0"/>
                        <a:t> 경우</a:t>
                      </a:r>
                      <a:r>
                        <a:rPr lang="en-US" altLang="ko-KR" sz="130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baseline="0" dirty="0" smtClean="0"/>
                        <a:t>확장자가 잘못되었다는 오류메시지가 전달된다</a:t>
                      </a:r>
                      <a:r>
                        <a:rPr lang="en-US" altLang="ko-KR" sz="1300" b="0" baseline="0" dirty="0" smtClean="0"/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797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</a:t>
                      </a:r>
                      <a:r>
                        <a:rPr lang="ko-KR" altLang="en-US" sz="12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 버튼</a:t>
                      </a:r>
                      <a:r>
                        <a:rPr lang="en-US" altLang="ko-KR" sz="12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</a:t>
                      </a:r>
                      <a:r>
                        <a:rPr lang="ko-KR" altLang="en-US" sz="12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창이 뜨며</a:t>
                      </a:r>
                      <a:r>
                        <a:rPr lang="en-US" altLang="ko-KR" sz="12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추가 할 </a:t>
                      </a:r>
                      <a:r>
                        <a:rPr lang="ko-KR" altLang="en-US" sz="125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이모티콘을</a:t>
                      </a:r>
                      <a:r>
                        <a:rPr lang="ko-KR" altLang="en-US" sz="12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선택할 수 있다</a:t>
                      </a:r>
                      <a:r>
                        <a:rPr lang="en-US" altLang="ko-KR" sz="12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198586" y="348882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9858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516" y="415415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7314" y="567012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7515" y="4653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71510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3961" y="30341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068" y="3429000"/>
            <a:ext cx="180020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278855" y="2216969"/>
            <a:ext cx="1106598" cy="461846"/>
            <a:chOff x="1763689" y="1484785"/>
            <a:chExt cx="3312368" cy="1382439"/>
          </a:xfrm>
        </p:grpSpPr>
        <p:sp>
          <p:nvSpPr>
            <p:cNvPr id="19" name="직사각형 18"/>
            <p:cNvSpPr/>
            <p:nvPr/>
          </p:nvSpPr>
          <p:spPr>
            <a:xfrm>
              <a:off x="1763689" y="1484785"/>
              <a:ext cx="3312368" cy="1382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9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spc="-3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900" spc="-300" dirty="0" smtClean="0">
                  <a:solidFill>
                    <a:schemeClr val="tx1"/>
                  </a:solidFill>
                </a:rPr>
                <a:t>제목을 </a:t>
              </a:r>
              <a:r>
                <a:rPr lang="ko-KR" altLang="en-US" sz="900" spc="-300" dirty="0" smtClean="0">
                  <a:solidFill>
                    <a:schemeClr val="tx1"/>
                  </a:solidFill>
                </a:rPr>
                <a:t>입력해주세요</a:t>
              </a:r>
              <a:r>
                <a:rPr lang="en-US" altLang="ko-KR" sz="900" spc="-30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altLang="ko-KR" sz="900" spc="-3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9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219956" y="2348880"/>
              <a:ext cx="391170" cy="391170"/>
              <a:chOff x="8388424" y="5831672"/>
              <a:chExt cx="504056" cy="504056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48" y="1768826"/>
              <a:ext cx="381000" cy="38100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5385453" y="2212152"/>
            <a:ext cx="1106598" cy="461846"/>
            <a:chOff x="1763689" y="1484785"/>
            <a:chExt cx="3312368" cy="1382439"/>
          </a:xfrm>
        </p:grpSpPr>
        <p:sp>
          <p:nvSpPr>
            <p:cNvPr id="25" name="직사각형 24"/>
            <p:cNvSpPr/>
            <p:nvPr/>
          </p:nvSpPr>
          <p:spPr>
            <a:xfrm>
              <a:off x="1763689" y="1484785"/>
              <a:ext cx="3312368" cy="1382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700" spc="-15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spc="-15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700" spc="-150" dirty="0" smtClean="0">
                  <a:solidFill>
                    <a:schemeClr val="tx1"/>
                  </a:solidFill>
                </a:rPr>
                <a:t>제목이 </a:t>
              </a:r>
              <a:r>
                <a:rPr lang="en-US" altLang="ko-KR" sz="700" spc="-150" dirty="0" smtClean="0">
                  <a:solidFill>
                    <a:schemeClr val="tx1"/>
                  </a:solidFill>
                </a:rPr>
                <a:t>50</a:t>
              </a:r>
              <a:r>
                <a:rPr lang="ko-KR" altLang="en-US" sz="700" spc="-150" dirty="0" smtClean="0">
                  <a:solidFill>
                    <a:schemeClr val="tx1"/>
                  </a:solidFill>
                </a:rPr>
                <a:t>자를 초과했습니다</a:t>
              </a:r>
              <a:r>
                <a:rPr lang="en-US" altLang="ko-KR" sz="700" spc="-15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altLang="ko-KR" sz="700" spc="-15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700" spc="-15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3219956" y="2348880"/>
              <a:ext cx="391170" cy="391170"/>
              <a:chOff x="8388424" y="5831672"/>
              <a:chExt cx="504056" cy="504056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48" y="1768826"/>
              <a:ext cx="381000" cy="381000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2746066" y="4637021"/>
            <a:ext cx="1106598" cy="461846"/>
            <a:chOff x="1763689" y="1484785"/>
            <a:chExt cx="3312368" cy="1382439"/>
          </a:xfrm>
        </p:grpSpPr>
        <p:sp>
          <p:nvSpPr>
            <p:cNvPr id="31" name="직사각형 30"/>
            <p:cNvSpPr/>
            <p:nvPr/>
          </p:nvSpPr>
          <p:spPr>
            <a:xfrm>
              <a:off x="1763689" y="1484785"/>
              <a:ext cx="3312368" cy="1382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800" spc="-15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spc="-15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800" spc="-150" dirty="0" smtClean="0">
                  <a:solidFill>
                    <a:schemeClr val="tx1"/>
                  </a:solidFill>
                </a:rPr>
                <a:t>내용을 입력해주세요</a:t>
              </a:r>
              <a:r>
                <a:rPr lang="en-US" altLang="ko-KR" sz="800" spc="-15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altLang="ko-KR" sz="800" spc="-15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800" spc="-150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19956" y="2348880"/>
              <a:ext cx="391170" cy="391170"/>
              <a:chOff x="8388424" y="5831672"/>
              <a:chExt cx="504056" cy="50405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48" y="1768826"/>
              <a:ext cx="381000" cy="38100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58719" y="4637021"/>
            <a:ext cx="1106598" cy="461846"/>
            <a:chOff x="1763689" y="1484785"/>
            <a:chExt cx="3312368" cy="1382439"/>
          </a:xfrm>
        </p:grpSpPr>
        <p:sp>
          <p:nvSpPr>
            <p:cNvPr id="37" name="직사각형 36"/>
            <p:cNvSpPr/>
            <p:nvPr/>
          </p:nvSpPr>
          <p:spPr>
            <a:xfrm>
              <a:off x="1763689" y="1484785"/>
              <a:ext cx="3312368" cy="1382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700" spc="-15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700" spc="-150" dirty="0" smtClean="0">
                  <a:solidFill>
                    <a:schemeClr val="tx1"/>
                  </a:solidFill>
                </a:rPr>
                <a:t>2000</a:t>
              </a:r>
              <a:r>
                <a:rPr lang="ko-KR" altLang="en-US" sz="700" spc="-150" dirty="0" smtClean="0">
                  <a:solidFill>
                    <a:schemeClr val="tx1"/>
                  </a:solidFill>
                </a:rPr>
                <a:t>자를  초과했습니다</a:t>
              </a:r>
              <a:r>
                <a:rPr lang="en-US" altLang="ko-KR" sz="700" spc="-15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altLang="ko-KR" sz="700" spc="-15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700" spc="-150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3219956" y="2348880"/>
              <a:ext cx="391170" cy="391170"/>
              <a:chOff x="8388424" y="5831672"/>
              <a:chExt cx="504056" cy="50405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48" y="1768826"/>
              <a:ext cx="381000" cy="381000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905529" y="5792451"/>
            <a:ext cx="2329914" cy="1065550"/>
            <a:chOff x="1763689" y="0"/>
            <a:chExt cx="3789888" cy="1628800"/>
          </a:xfrm>
        </p:grpSpPr>
        <p:sp>
          <p:nvSpPr>
            <p:cNvPr id="43" name="직사각형 42"/>
            <p:cNvSpPr/>
            <p:nvPr/>
          </p:nvSpPr>
          <p:spPr>
            <a:xfrm>
              <a:off x="1763689" y="0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2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spc="-300" dirty="0" smtClean="0">
                  <a:solidFill>
                    <a:schemeClr val="tx1"/>
                  </a:solidFill>
                </a:rPr>
                <a:t>     </a:t>
              </a:r>
              <a:r>
                <a:rPr lang="ko-KR" altLang="en-US" sz="1200" spc="-300" dirty="0" err="1" smtClean="0">
                  <a:solidFill>
                    <a:schemeClr val="tx1"/>
                  </a:solidFill>
                </a:rPr>
                <a:t>발송일은</a:t>
              </a:r>
              <a:r>
                <a:rPr lang="ko-KR" altLang="en-US" sz="1200" spc="-300" dirty="0" smtClean="0">
                  <a:solidFill>
                    <a:schemeClr val="tx1"/>
                  </a:solidFill>
                </a:rPr>
                <a:t>  현재시간보다</a:t>
              </a:r>
              <a:endParaRPr lang="en-US" altLang="ko-KR" sz="12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spc="-300" dirty="0" err="1" smtClean="0">
                  <a:solidFill>
                    <a:schemeClr val="tx1"/>
                  </a:solidFill>
                </a:rPr>
                <a:t>이후시간이어야</a:t>
              </a:r>
              <a:r>
                <a:rPr lang="ko-KR" altLang="en-US" sz="1200" spc="-3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spc="-300" dirty="0" smtClean="0">
                  <a:solidFill>
                    <a:schemeClr val="tx1"/>
                  </a:solidFill>
                </a:rPr>
                <a:t>합니다</a:t>
              </a:r>
              <a:r>
                <a:rPr lang="en-US" altLang="ko-KR" sz="1200" spc="-300" dirty="0" smtClean="0">
                  <a:solidFill>
                    <a:schemeClr val="tx1"/>
                  </a:solidFill>
                </a:rPr>
                <a:t>.</a:t>
              </a:r>
              <a:endParaRPr lang="ko-KR" altLang="en-US" sz="12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cxnSp>
        <p:nvCxnSpPr>
          <p:cNvPr id="10" name="직선 화살표 연결선 9"/>
          <p:cNvCxnSpPr/>
          <p:nvPr/>
        </p:nvCxnSpPr>
        <p:spPr>
          <a:xfrm flipV="1">
            <a:off x="3897325" y="2521598"/>
            <a:ext cx="514786" cy="349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4024610" y="2521598"/>
            <a:ext cx="1772744" cy="349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3431550" y="4316796"/>
            <a:ext cx="421114" cy="478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3960967" y="4316796"/>
            <a:ext cx="500533" cy="498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070486" y="5535854"/>
            <a:ext cx="128100" cy="459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62722" y="6034162"/>
            <a:ext cx="1943953" cy="812128"/>
            <a:chOff x="1763689" y="0"/>
            <a:chExt cx="3789888" cy="1628800"/>
          </a:xfrm>
        </p:grpSpPr>
        <p:sp>
          <p:nvSpPr>
            <p:cNvPr id="57" name="직사각형 56"/>
            <p:cNvSpPr/>
            <p:nvPr/>
          </p:nvSpPr>
          <p:spPr>
            <a:xfrm>
              <a:off x="1763689" y="0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2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spc="-300" dirty="0" smtClean="0">
                  <a:solidFill>
                    <a:schemeClr val="tx1"/>
                  </a:solidFill>
                </a:rPr>
                <a:t>     </a:t>
              </a:r>
              <a:r>
                <a:rPr lang="ko-KR" altLang="en-US" sz="1200" spc="-300" dirty="0" smtClean="0">
                  <a:solidFill>
                    <a:schemeClr val="tx1"/>
                  </a:solidFill>
                </a:rPr>
                <a:t>전송 예약이 완료되었습니다</a:t>
              </a:r>
              <a:endParaRPr lang="ko-KR" altLang="en-US" sz="12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sp>
        <p:nvSpPr>
          <p:cNvPr id="63" name="타원 62"/>
          <p:cNvSpPr/>
          <p:nvPr/>
        </p:nvSpPr>
        <p:spPr>
          <a:xfrm>
            <a:off x="4450674" y="6186289"/>
            <a:ext cx="200643" cy="195039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56" y="6191454"/>
            <a:ext cx="151660" cy="147424"/>
          </a:xfrm>
          <a:prstGeom prst="rect">
            <a:avLst/>
          </a:prstGeom>
        </p:spPr>
      </p:pic>
      <p:cxnSp>
        <p:nvCxnSpPr>
          <p:cNvPr id="65" name="직선 화살표 연결선 64"/>
          <p:cNvCxnSpPr/>
          <p:nvPr/>
        </p:nvCxnSpPr>
        <p:spPr>
          <a:xfrm flipH="1">
            <a:off x="5551344" y="5832763"/>
            <a:ext cx="436890" cy="4118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3593" y="3075546"/>
            <a:ext cx="1771962" cy="779903"/>
            <a:chOff x="1763689" y="-1"/>
            <a:chExt cx="4316070" cy="1628801"/>
          </a:xfrm>
        </p:grpSpPr>
        <p:sp>
          <p:nvSpPr>
            <p:cNvPr id="69" name="직사각형 68"/>
            <p:cNvSpPr/>
            <p:nvPr/>
          </p:nvSpPr>
          <p:spPr>
            <a:xfrm>
              <a:off x="1763689" y="-1"/>
              <a:ext cx="4316070" cy="1628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 파일전송허용용량을 초과했습니다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.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302" y="310218"/>
              <a:ext cx="380999" cy="380999"/>
            </a:xfrm>
            <a:prstGeom prst="rect">
              <a:avLst/>
            </a:prstGeom>
          </p:spPr>
        </p:pic>
      </p:grpSp>
      <p:grpSp>
        <p:nvGrpSpPr>
          <p:cNvPr id="74" name="그룹 73"/>
          <p:cNvGrpSpPr/>
          <p:nvPr/>
        </p:nvGrpSpPr>
        <p:grpSpPr>
          <a:xfrm>
            <a:off x="53235" y="2311862"/>
            <a:ext cx="1771962" cy="779903"/>
            <a:chOff x="1763689" y="-1"/>
            <a:chExt cx="4316070" cy="1628801"/>
          </a:xfrm>
        </p:grpSpPr>
        <p:sp>
          <p:nvSpPr>
            <p:cNvPr id="75" name="직사각형 74"/>
            <p:cNvSpPr/>
            <p:nvPr/>
          </p:nvSpPr>
          <p:spPr>
            <a:xfrm>
              <a:off x="1763689" y="-1"/>
              <a:ext cx="4316070" cy="1628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 허용되지 않은 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확장자입니다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302" y="310218"/>
              <a:ext cx="380999" cy="380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5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화면설계 이미지\한별이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6428451" cy="47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33452"/>
              </p:ext>
            </p:extLst>
          </p:nvPr>
        </p:nvGraphicFramePr>
        <p:xfrm>
          <a:off x="25400" y="44625"/>
          <a:ext cx="9118600" cy="6919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편지작성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편지를 작성하는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073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우체통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화면에서 편지작성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92167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편지내용을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작성한다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r>
                        <a:rPr lang="en-US" altLang="ko-KR" sz="1300" b="1" dirty="0" smtClean="0"/>
                        <a:t>[</a:t>
                      </a:r>
                      <a:r>
                        <a:rPr lang="ko-KR" altLang="en-US" sz="1300" b="1" dirty="0" smtClean="0"/>
                        <a:t>내용을 입력하지 않았을 경우</a:t>
                      </a:r>
                      <a:r>
                        <a:rPr lang="en-US" altLang="ko-KR" sz="1300" b="1" dirty="0" smtClean="0"/>
                        <a:t>]</a:t>
                      </a:r>
                    </a:p>
                    <a:p>
                      <a:r>
                        <a:rPr lang="ko-KR" altLang="en-US" sz="1300" b="0" dirty="0" smtClean="0"/>
                        <a:t>내용 입력을 요청하는 오류 메시지가 전달된다</a:t>
                      </a:r>
                      <a:r>
                        <a:rPr lang="en-US" altLang="ko-KR" sz="1300" b="0" dirty="0" smtClean="0"/>
                        <a:t>.</a:t>
                      </a:r>
                      <a:endParaRPr lang="en-US" altLang="ko-KR" sz="1300" dirty="0" smtClean="0"/>
                    </a:p>
                    <a:p>
                      <a:r>
                        <a:rPr lang="en-US" altLang="ko-KR" sz="1300" b="1" dirty="0" smtClean="0"/>
                        <a:t>[</a:t>
                      </a:r>
                      <a:r>
                        <a:rPr lang="ko-KR" altLang="en-US" sz="1300" b="1" dirty="0" smtClean="0"/>
                        <a:t>내용이 </a:t>
                      </a:r>
                      <a:r>
                        <a:rPr lang="en-US" altLang="ko-KR" sz="1300" b="1" dirty="0" smtClean="0"/>
                        <a:t>2000</a:t>
                      </a:r>
                      <a:r>
                        <a:rPr lang="ko-KR" altLang="en-US" sz="1300" b="1" dirty="0" smtClean="0"/>
                        <a:t>자를 초과할 경우</a:t>
                      </a:r>
                      <a:r>
                        <a:rPr lang="en-US" altLang="ko-KR" sz="1300" b="1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글자수 초과 오류 메시지가 전달된다</a:t>
                      </a:r>
                      <a:r>
                        <a:rPr lang="en-US" altLang="ko-KR" sz="1300" dirty="0" smtClean="0"/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3555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발송일을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설정 할 수 있고</a:t>
                      </a:r>
                      <a:endParaRPr lang="en-US" altLang="ko-KR" sz="13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즉시 발송을 할 것인지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예약발송을 할 것인지 선택할 수 있다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r>
                        <a:rPr lang="en-US" altLang="ko-KR" sz="1300" b="1" baseline="0" dirty="0" smtClean="0"/>
                        <a:t>[</a:t>
                      </a:r>
                      <a:r>
                        <a:rPr lang="ko-KR" altLang="en-US" sz="1300" b="1" baseline="0" dirty="0" smtClean="0"/>
                        <a:t>전송 시간 설정이 현재 시각보다 이전일 경우</a:t>
                      </a:r>
                      <a:r>
                        <a:rPr lang="en-US" altLang="ko-KR" sz="1300" b="1" baseline="0" dirty="0" smtClean="0"/>
                        <a:t>]</a:t>
                      </a:r>
                    </a:p>
                    <a:p>
                      <a:r>
                        <a:rPr lang="ko-KR" altLang="en-US" sz="1300" dirty="0" smtClean="0"/>
                        <a:t>시간 설정이 잘못되었다는 오류 메시지가 전달된다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 smtClean="0"/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374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보내기 버튼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작성을 완료하고 클릭을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서버로 </a:t>
                      </a:r>
                      <a:r>
                        <a:rPr lang="ko-KR" altLang="en-US" sz="13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편지의 정보를 보내 편지를 발송 할 수 있다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 smtClean="0"/>
                        <a:t>[</a:t>
                      </a:r>
                      <a:r>
                        <a:rPr lang="ko-KR" altLang="en-US" sz="1300" b="1" baseline="0" dirty="0" smtClean="0"/>
                        <a:t>예약 전송 기능을 사용할 경우</a:t>
                      </a:r>
                      <a:r>
                        <a:rPr lang="en-US" altLang="ko-KR" sz="130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baseline="0" dirty="0" smtClean="0"/>
                        <a:t>예약 설정 완료 메시지를 전달하고</a:t>
                      </a:r>
                      <a:r>
                        <a:rPr lang="en-US" altLang="ko-KR" sz="1300" b="0" baseline="0" dirty="0" smtClean="0"/>
                        <a:t>, </a:t>
                      </a:r>
                      <a:r>
                        <a:rPr lang="ko-KR" altLang="en-US" sz="1300" b="0" baseline="0" dirty="0" smtClean="0"/>
                        <a:t>편지 내용이 서버로 전송되고 예약한 시간에 편지가 수신자에게 보내진다</a:t>
                      </a:r>
                      <a:r>
                        <a:rPr lang="en-US" altLang="ko-KR" sz="1300" b="0" baseline="0" dirty="0" smtClean="0"/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143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우체통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3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198586" y="348882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9858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516" y="415415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7314" y="567012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7515" y="4653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71510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3961" y="30341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068" y="3429000"/>
            <a:ext cx="180020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278855" y="2216969"/>
            <a:ext cx="1106598" cy="461846"/>
            <a:chOff x="1763689" y="1484785"/>
            <a:chExt cx="3312368" cy="1382439"/>
          </a:xfrm>
        </p:grpSpPr>
        <p:sp>
          <p:nvSpPr>
            <p:cNvPr id="19" name="직사각형 18"/>
            <p:cNvSpPr/>
            <p:nvPr/>
          </p:nvSpPr>
          <p:spPr>
            <a:xfrm>
              <a:off x="1763689" y="1484785"/>
              <a:ext cx="3312368" cy="1382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9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spc="-3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900" spc="-300" dirty="0" smtClean="0">
                  <a:solidFill>
                    <a:schemeClr val="tx1"/>
                  </a:solidFill>
                </a:rPr>
                <a:t>제목을 </a:t>
              </a:r>
              <a:r>
                <a:rPr lang="ko-KR" altLang="en-US" sz="900" spc="-300" dirty="0" smtClean="0">
                  <a:solidFill>
                    <a:schemeClr val="tx1"/>
                  </a:solidFill>
                </a:rPr>
                <a:t>입력해주세요</a:t>
              </a:r>
              <a:r>
                <a:rPr lang="en-US" altLang="ko-KR" sz="900" spc="-30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altLang="ko-KR" sz="900" spc="-3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9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219956" y="2348880"/>
              <a:ext cx="391170" cy="391170"/>
              <a:chOff x="8388424" y="5831672"/>
              <a:chExt cx="504056" cy="504056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48" y="1768826"/>
              <a:ext cx="381000" cy="38100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5385453" y="2212152"/>
            <a:ext cx="1106598" cy="461846"/>
            <a:chOff x="1763689" y="1484785"/>
            <a:chExt cx="3312368" cy="1382439"/>
          </a:xfrm>
        </p:grpSpPr>
        <p:sp>
          <p:nvSpPr>
            <p:cNvPr id="25" name="직사각형 24"/>
            <p:cNvSpPr/>
            <p:nvPr/>
          </p:nvSpPr>
          <p:spPr>
            <a:xfrm>
              <a:off x="1763689" y="1484785"/>
              <a:ext cx="3312368" cy="1382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700" spc="-15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spc="-15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700" spc="-150" dirty="0" smtClean="0">
                  <a:solidFill>
                    <a:schemeClr val="tx1"/>
                  </a:solidFill>
                </a:rPr>
                <a:t>제목이 </a:t>
              </a:r>
              <a:r>
                <a:rPr lang="en-US" altLang="ko-KR" sz="700" spc="-150" dirty="0" smtClean="0">
                  <a:solidFill>
                    <a:schemeClr val="tx1"/>
                  </a:solidFill>
                </a:rPr>
                <a:t>50</a:t>
              </a:r>
              <a:r>
                <a:rPr lang="ko-KR" altLang="en-US" sz="700" spc="-150" dirty="0" smtClean="0">
                  <a:solidFill>
                    <a:schemeClr val="tx1"/>
                  </a:solidFill>
                </a:rPr>
                <a:t>자를 초과했습니다</a:t>
              </a:r>
              <a:r>
                <a:rPr lang="en-US" altLang="ko-KR" sz="700" spc="-15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altLang="ko-KR" sz="700" spc="-15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700" spc="-15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3219956" y="2348880"/>
              <a:ext cx="391170" cy="391170"/>
              <a:chOff x="8388424" y="5831672"/>
              <a:chExt cx="504056" cy="504056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48" y="1768826"/>
              <a:ext cx="381000" cy="381000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2746066" y="4637021"/>
            <a:ext cx="1106598" cy="461846"/>
            <a:chOff x="1763689" y="1484785"/>
            <a:chExt cx="3312368" cy="1382439"/>
          </a:xfrm>
        </p:grpSpPr>
        <p:sp>
          <p:nvSpPr>
            <p:cNvPr id="31" name="직사각형 30"/>
            <p:cNvSpPr/>
            <p:nvPr/>
          </p:nvSpPr>
          <p:spPr>
            <a:xfrm>
              <a:off x="1763689" y="1484785"/>
              <a:ext cx="3312368" cy="1382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800" spc="-15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spc="-15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800" spc="-150" dirty="0" smtClean="0">
                  <a:solidFill>
                    <a:schemeClr val="tx1"/>
                  </a:solidFill>
                </a:rPr>
                <a:t>내용을 입력해주세요</a:t>
              </a:r>
              <a:r>
                <a:rPr lang="en-US" altLang="ko-KR" sz="800" spc="-15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altLang="ko-KR" sz="800" spc="-15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800" spc="-150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19956" y="2348880"/>
              <a:ext cx="391170" cy="391170"/>
              <a:chOff x="8388424" y="5831672"/>
              <a:chExt cx="504056" cy="50405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48" y="1768826"/>
              <a:ext cx="381000" cy="38100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858719" y="4637021"/>
            <a:ext cx="1106598" cy="461846"/>
            <a:chOff x="1763689" y="1484785"/>
            <a:chExt cx="3312368" cy="1382439"/>
          </a:xfrm>
        </p:grpSpPr>
        <p:sp>
          <p:nvSpPr>
            <p:cNvPr id="37" name="직사각형 36"/>
            <p:cNvSpPr/>
            <p:nvPr/>
          </p:nvSpPr>
          <p:spPr>
            <a:xfrm>
              <a:off x="1763689" y="1484785"/>
              <a:ext cx="3312368" cy="1382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700" spc="-15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700" spc="-150" dirty="0" smtClean="0">
                  <a:solidFill>
                    <a:schemeClr val="tx1"/>
                  </a:solidFill>
                </a:rPr>
                <a:t>2000</a:t>
              </a:r>
              <a:r>
                <a:rPr lang="ko-KR" altLang="en-US" sz="700" spc="-150" dirty="0" smtClean="0">
                  <a:solidFill>
                    <a:schemeClr val="tx1"/>
                  </a:solidFill>
                </a:rPr>
                <a:t>자를  초과했습니다</a:t>
              </a:r>
              <a:r>
                <a:rPr lang="en-US" altLang="ko-KR" sz="700" spc="-15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altLang="ko-KR" sz="700" spc="-15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700" spc="-150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3219956" y="2348880"/>
              <a:ext cx="391170" cy="391170"/>
              <a:chOff x="8388424" y="5831672"/>
              <a:chExt cx="504056" cy="50405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48" y="1768826"/>
              <a:ext cx="381000" cy="381000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905529" y="5792451"/>
            <a:ext cx="2329914" cy="1065550"/>
            <a:chOff x="1763689" y="0"/>
            <a:chExt cx="3789888" cy="1628800"/>
          </a:xfrm>
        </p:grpSpPr>
        <p:sp>
          <p:nvSpPr>
            <p:cNvPr id="43" name="직사각형 42"/>
            <p:cNvSpPr/>
            <p:nvPr/>
          </p:nvSpPr>
          <p:spPr>
            <a:xfrm>
              <a:off x="1763689" y="0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2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spc="-300" dirty="0" smtClean="0">
                  <a:solidFill>
                    <a:schemeClr val="tx1"/>
                  </a:solidFill>
                </a:rPr>
                <a:t>     </a:t>
              </a:r>
              <a:r>
                <a:rPr lang="ko-KR" altLang="en-US" sz="1200" spc="-300" dirty="0" err="1" smtClean="0">
                  <a:solidFill>
                    <a:schemeClr val="tx1"/>
                  </a:solidFill>
                </a:rPr>
                <a:t>발송일은</a:t>
              </a:r>
              <a:r>
                <a:rPr lang="ko-KR" altLang="en-US" sz="1200" spc="-300" dirty="0" smtClean="0">
                  <a:solidFill>
                    <a:schemeClr val="tx1"/>
                  </a:solidFill>
                </a:rPr>
                <a:t>  현재시간보다</a:t>
              </a:r>
              <a:endParaRPr lang="en-US" altLang="ko-KR" sz="12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spc="-300" dirty="0" err="1" smtClean="0">
                  <a:solidFill>
                    <a:schemeClr val="tx1"/>
                  </a:solidFill>
                </a:rPr>
                <a:t>이후시간이어야</a:t>
              </a:r>
              <a:r>
                <a:rPr lang="ko-KR" altLang="en-US" sz="1200" spc="-3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spc="-300" dirty="0" smtClean="0">
                  <a:solidFill>
                    <a:schemeClr val="tx1"/>
                  </a:solidFill>
                </a:rPr>
                <a:t>합니다</a:t>
              </a:r>
              <a:r>
                <a:rPr lang="en-US" altLang="ko-KR" sz="1200" spc="-300" dirty="0" smtClean="0">
                  <a:solidFill>
                    <a:schemeClr val="tx1"/>
                  </a:solidFill>
                </a:rPr>
                <a:t>.</a:t>
              </a:r>
              <a:endParaRPr lang="ko-KR" altLang="en-US" sz="12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cxnSp>
        <p:nvCxnSpPr>
          <p:cNvPr id="10" name="직선 화살표 연결선 9"/>
          <p:cNvCxnSpPr/>
          <p:nvPr/>
        </p:nvCxnSpPr>
        <p:spPr>
          <a:xfrm flipV="1">
            <a:off x="3897325" y="2521598"/>
            <a:ext cx="514786" cy="349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4024610" y="2521598"/>
            <a:ext cx="1772744" cy="349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3431550" y="4316796"/>
            <a:ext cx="421114" cy="478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3960967" y="4316796"/>
            <a:ext cx="500533" cy="498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070486" y="5535854"/>
            <a:ext cx="128100" cy="459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62722" y="6034162"/>
            <a:ext cx="1943953" cy="812128"/>
            <a:chOff x="1763689" y="0"/>
            <a:chExt cx="3789888" cy="1628800"/>
          </a:xfrm>
        </p:grpSpPr>
        <p:sp>
          <p:nvSpPr>
            <p:cNvPr id="57" name="직사각형 56"/>
            <p:cNvSpPr/>
            <p:nvPr/>
          </p:nvSpPr>
          <p:spPr>
            <a:xfrm>
              <a:off x="1763689" y="0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2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spc="-300" dirty="0" smtClean="0">
                  <a:solidFill>
                    <a:schemeClr val="tx1"/>
                  </a:solidFill>
                </a:rPr>
                <a:t>     </a:t>
              </a:r>
              <a:r>
                <a:rPr lang="ko-KR" altLang="en-US" sz="1200" spc="-300" dirty="0" smtClean="0">
                  <a:solidFill>
                    <a:schemeClr val="tx1"/>
                  </a:solidFill>
                </a:rPr>
                <a:t>전송 예약이 완료되었습니다</a:t>
              </a:r>
              <a:endParaRPr lang="ko-KR" altLang="en-US" sz="12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sp>
        <p:nvSpPr>
          <p:cNvPr id="63" name="타원 62"/>
          <p:cNvSpPr/>
          <p:nvPr/>
        </p:nvSpPr>
        <p:spPr>
          <a:xfrm>
            <a:off x="4450674" y="6186289"/>
            <a:ext cx="200643" cy="195039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56" y="6191454"/>
            <a:ext cx="151660" cy="147424"/>
          </a:xfrm>
          <a:prstGeom prst="rect">
            <a:avLst/>
          </a:prstGeom>
        </p:spPr>
      </p:pic>
      <p:cxnSp>
        <p:nvCxnSpPr>
          <p:cNvPr id="65" name="직선 화살표 연결선 64"/>
          <p:cNvCxnSpPr/>
          <p:nvPr/>
        </p:nvCxnSpPr>
        <p:spPr>
          <a:xfrm flipH="1">
            <a:off x="5551344" y="5832763"/>
            <a:ext cx="436890" cy="4118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3593" y="3075546"/>
            <a:ext cx="1771962" cy="779903"/>
            <a:chOff x="1763689" y="-1"/>
            <a:chExt cx="4316070" cy="1628801"/>
          </a:xfrm>
        </p:grpSpPr>
        <p:sp>
          <p:nvSpPr>
            <p:cNvPr id="69" name="직사각형 68"/>
            <p:cNvSpPr/>
            <p:nvPr/>
          </p:nvSpPr>
          <p:spPr>
            <a:xfrm>
              <a:off x="1763689" y="-1"/>
              <a:ext cx="4316070" cy="1628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 파일전송허용용량을 초과했습니다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.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302" y="310218"/>
              <a:ext cx="380999" cy="380999"/>
            </a:xfrm>
            <a:prstGeom prst="rect">
              <a:avLst/>
            </a:prstGeom>
          </p:spPr>
        </p:pic>
      </p:grpSp>
      <p:grpSp>
        <p:nvGrpSpPr>
          <p:cNvPr id="74" name="그룹 73"/>
          <p:cNvGrpSpPr/>
          <p:nvPr/>
        </p:nvGrpSpPr>
        <p:grpSpPr>
          <a:xfrm>
            <a:off x="53235" y="2311862"/>
            <a:ext cx="1771962" cy="779903"/>
            <a:chOff x="1763689" y="-1"/>
            <a:chExt cx="4316070" cy="1628801"/>
          </a:xfrm>
        </p:grpSpPr>
        <p:sp>
          <p:nvSpPr>
            <p:cNvPr id="75" name="직사각형 74"/>
            <p:cNvSpPr/>
            <p:nvPr/>
          </p:nvSpPr>
          <p:spPr>
            <a:xfrm>
              <a:off x="1763689" y="-1"/>
              <a:ext cx="4316070" cy="1628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 허용되지 않은 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확장자입니다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302" y="310218"/>
              <a:ext cx="380999" cy="380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320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화면설계 이미지\한별이\그림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" y="1258550"/>
            <a:ext cx="6345087" cy="470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42055"/>
              </p:ext>
            </p:extLst>
          </p:nvPr>
        </p:nvGraphicFramePr>
        <p:xfrm>
          <a:off x="25400" y="44625"/>
          <a:ext cx="9118600" cy="6770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2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편지작성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편지 받을 가족 선택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46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편지작성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화면에서 </a:t>
                      </a:r>
                      <a:r>
                        <a:rPr lang="ko-KR" altLang="en-US" sz="1500" dirty="0" err="1" smtClean="0"/>
                        <a:t>받는사람</a:t>
                      </a:r>
                      <a:r>
                        <a:rPr lang="ko-KR" altLang="en-US" sz="1500" dirty="0" smtClean="0"/>
                        <a:t>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355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목록</a:t>
                      </a:r>
                      <a:r>
                        <a:rPr lang="en-US" altLang="ko-KR" sz="16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가족으로 연결된 구성원들의 프로필 사진과 이름이 보여지고</a:t>
                      </a:r>
                      <a:endParaRPr lang="en-US" altLang="ko-KR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사용자가 체크를 하여 편지를 받을 가족 구성원을 선택 할 수 있다</a:t>
                      </a:r>
                      <a:r>
                        <a:rPr lang="en-US" altLang="ko-KR" sz="16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435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6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편지를 받을 </a:t>
                      </a:r>
                      <a:r>
                        <a:rPr lang="ko-KR" altLang="en-US" sz="1600" kern="100" dirty="0" smtClean="0">
                          <a:effectLst/>
                        </a:rPr>
                        <a:t>구성원들 중 한 명을 체크 </a:t>
                      </a:r>
                      <a:r>
                        <a:rPr lang="ko-KR" altLang="en-US" sz="1600" kern="100" dirty="0" smtClean="0">
                          <a:effectLst/>
                        </a:rPr>
                        <a:t>하고 클릭 하면</a:t>
                      </a:r>
                      <a:r>
                        <a:rPr lang="en-US" altLang="ko-KR" sz="1600" kern="100" dirty="0" smtClean="0">
                          <a:effectLst/>
                        </a:rPr>
                        <a:t>, </a:t>
                      </a:r>
                      <a:r>
                        <a:rPr lang="ko-KR" altLang="en-US" sz="1600" kern="100" dirty="0" smtClean="0">
                          <a:effectLst/>
                        </a:rPr>
                        <a:t>선택된 구성원에게 </a:t>
                      </a:r>
                      <a:r>
                        <a:rPr lang="ko-KR" altLang="en-US" sz="1600" kern="100" dirty="0" smtClean="0">
                          <a:effectLst/>
                        </a:rPr>
                        <a:t>편지가 가도록 설정 할 수 있다</a:t>
                      </a:r>
                      <a:r>
                        <a:rPr lang="en-US" altLang="ko-KR" sz="16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435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 받을 가족 선택을 취소한다</a:t>
                      </a:r>
                      <a:r>
                        <a:rPr lang="en-US" altLang="ko-KR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편지작성</a:t>
                      </a:r>
                      <a:r>
                        <a:rPr lang="en-US" altLang="ko-KR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</a:t>
                      </a:r>
                      <a:r>
                        <a:rPr lang="en-US" altLang="ko-KR" sz="16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6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065866" y="51571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09128" y="36051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2207" y="51571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5743" y="3429000"/>
            <a:ext cx="180020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6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284869"/>
              </p:ext>
            </p:extLst>
          </p:nvPr>
        </p:nvGraphicFramePr>
        <p:xfrm>
          <a:off x="166003" y="-28093"/>
          <a:ext cx="8726479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ko-KR" altLang="en-US" sz="1800" kern="100" dirty="0" smtClean="0">
                          <a:effectLst/>
                        </a:rPr>
                        <a:t>초기 화면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13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아이디를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4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비밀번호를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8457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로그인 버튼 </a:t>
                      </a:r>
                      <a:r>
                        <a:rPr lang="ko-KR" altLang="en-US" sz="1500" kern="100" dirty="0" err="1" smtClean="0">
                          <a:effectLst/>
                        </a:rPr>
                        <a:t>클릭시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입력된 아이디와 비밀번호가 서버로 전송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된다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아이디가 입력되지 않은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아이디를 입력하라는 경고 메시지가 나타난다</a:t>
                      </a:r>
                      <a:r>
                        <a:rPr lang="en-US" altLang="ko-KR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등록되지 않은 아이디를 입력했을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등록된 아이디가 없다는 오류 메시지가 나타난다</a:t>
                      </a:r>
                      <a:r>
                        <a:rPr lang="en-US" altLang="ko-KR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endParaRPr lang="en-US" altLang="ko-KR" sz="14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비밀번호가 </a:t>
                      </a:r>
                      <a:r>
                        <a:rPr lang="ko-KR" altLang="en-US" sz="1400" b="1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입력되지않은경우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비밀번호를 입력하라는 경고 메시지가 나타난다</a:t>
                      </a:r>
                      <a:r>
                        <a:rPr lang="en-US" altLang="ko-KR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비밀번호가 틀렸을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등록된 아이디가 없다는 오류 메시지가 나타난다</a:t>
                      </a:r>
                      <a:r>
                        <a:rPr lang="en-US" altLang="ko-KR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endParaRPr lang="en-US" altLang="ko-KR" sz="14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000" b="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avaPro\Desktop\UI자료\Descripti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07" y="692696"/>
            <a:ext cx="2890848" cy="58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959496" y="2348880"/>
            <a:ext cx="2116237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등록된 아이디가 없습니다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9496" y="2996952"/>
            <a:ext cx="2116237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아이디를 입력해야 합니다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.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959496" y="3608503"/>
            <a:ext cx="2116237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비밀번호를 입력해야 합니다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34634" y="4221088"/>
            <a:ext cx="2116237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비밀번호가 틀렸습니다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.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68119" y="6012750"/>
            <a:ext cx="2556720" cy="504056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비밀번호 오류가 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5</a:t>
            </a:r>
            <a:r>
              <a:rPr lang="ko-KR" altLang="en-US" sz="1400" spc="-300" dirty="0" smtClean="0">
                <a:solidFill>
                  <a:schemeClr val="bg1"/>
                </a:solidFill>
              </a:rPr>
              <a:t>회를 초과했습니다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spc="-300" dirty="0" err="1" smtClean="0">
                <a:solidFill>
                  <a:schemeClr val="bg1"/>
                </a:solidFill>
              </a:rPr>
              <a:t>로그인을</a:t>
            </a:r>
            <a:r>
              <a:rPr lang="ko-KR" altLang="en-US" sz="1400" spc="-300" dirty="0" smtClean="0">
                <a:solidFill>
                  <a:schemeClr val="bg1"/>
                </a:solidFill>
              </a:rPr>
              <a:t> 종료합니다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.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14" idx="1"/>
          </p:cNvCxnSpPr>
          <p:nvPr/>
        </p:nvCxnSpPr>
        <p:spPr>
          <a:xfrm flipV="1">
            <a:off x="3059832" y="2513390"/>
            <a:ext cx="899664" cy="2139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endCxn id="20" idx="1"/>
          </p:cNvCxnSpPr>
          <p:nvPr/>
        </p:nvCxnSpPr>
        <p:spPr>
          <a:xfrm flipV="1">
            <a:off x="3131840" y="3161462"/>
            <a:ext cx="827656" cy="15636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30" idx="1"/>
          </p:cNvCxnSpPr>
          <p:nvPr/>
        </p:nvCxnSpPr>
        <p:spPr>
          <a:xfrm flipV="1">
            <a:off x="3284312" y="3773013"/>
            <a:ext cx="675184" cy="952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059832" y="4797152"/>
            <a:ext cx="1079684" cy="2520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88361" y="4801006"/>
            <a:ext cx="2116237" cy="42819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아이디가 입력범위를 </a:t>
            </a:r>
            <a:endParaRPr lang="en-US" altLang="ko-KR" sz="1400" spc="-3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초과했습니다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005662" y="5301208"/>
            <a:ext cx="2116237" cy="42819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비밀번</a:t>
            </a:r>
            <a:r>
              <a:rPr lang="ko-KR" altLang="en-US" sz="1400" spc="-300" dirty="0">
                <a:solidFill>
                  <a:schemeClr val="bg1"/>
                </a:solidFill>
              </a:rPr>
              <a:t>호</a:t>
            </a:r>
            <a:r>
              <a:rPr lang="ko-KR" altLang="en-US" sz="1400" spc="-300" dirty="0" smtClean="0">
                <a:solidFill>
                  <a:schemeClr val="bg1"/>
                </a:solidFill>
              </a:rPr>
              <a:t>가 입력범위를 </a:t>
            </a:r>
            <a:endParaRPr lang="en-US" altLang="ko-KR" sz="1400" spc="-3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초과했습니다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>
            <a:endCxn id="36" idx="1"/>
          </p:cNvCxnSpPr>
          <p:nvPr/>
        </p:nvCxnSpPr>
        <p:spPr>
          <a:xfrm>
            <a:off x="2879812" y="4823538"/>
            <a:ext cx="1125850" cy="691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7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994919"/>
              </p:ext>
            </p:extLst>
          </p:nvPr>
        </p:nvGraphicFramePr>
        <p:xfrm>
          <a:off x="166003" y="-28093"/>
          <a:ext cx="8726479" cy="6769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ko-KR" altLang="en-US" sz="1800" kern="100" dirty="0" smtClean="0">
                          <a:effectLst/>
                        </a:rPr>
                        <a:t>초기 화면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27876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 오류 횟수가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5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회를 초과했을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오류 회수 초과를 알리며 로그인 종료 알림 메시지가 나타난다</a:t>
                      </a:r>
                      <a:r>
                        <a:rPr lang="en-US" altLang="ko-KR" sz="1400" b="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아이디가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5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 미만이거나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20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자를 초과해 입력되었을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 입력 범위를 초과했다는 오류 메시지가 나타난다</a:t>
                      </a:r>
                      <a:r>
                        <a:rPr lang="en-US" altLang="ko-KR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비밀번호가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6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 미만이거나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16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자를 초과해 입력되었을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 입력 범위를 초과했다는 오류 메시지가 나타난다</a:t>
                      </a:r>
                      <a:r>
                        <a:rPr lang="en-US" altLang="ko-KR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9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회원가입 버튼을 클릭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하면 </a:t>
                      </a:r>
                      <a:r>
                        <a:rPr lang="en-US" altLang="ko-KR" sz="1500" kern="100" dirty="0" smtClean="0">
                          <a:effectLst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화면으로 이동한다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5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avaPro\Desktop\UI자료\Descripti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07" y="692696"/>
            <a:ext cx="2890848" cy="58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959496" y="2348880"/>
            <a:ext cx="2116237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등록된 아이디가 없습니다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9496" y="2996952"/>
            <a:ext cx="2116237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아이디를 입력해야 합니다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.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959496" y="3608503"/>
            <a:ext cx="2116237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비밀번호를 입력해야 합니다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34634" y="4221088"/>
            <a:ext cx="2116237" cy="329020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비밀번호가 틀렸습니다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.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68119" y="6012750"/>
            <a:ext cx="2556720" cy="504056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비밀번호 오류가 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5</a:t>
            </a:r>
            <a:r>
              <a:rPr lang="ko-KR" altLang="en-US" sz="1400" spc="-300" dirty="0" smtClean="0">
                <a:solidFill>
                  <a:schemeClr val="bg1"/>
                </a:solidFill>
              </a:rPr>
              <a:t>회를 초과했습니다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spc="-300" dirty="0" err="1" smtClean="0">
                <a:solidFill>
                  <a:schemeClr val="bg1"/>
                </a:solidFill>
              </a:rPr>
              <a:t>로그인을</a:t>
            </a:r>
            <a:r>
              <a:rPr lang="ko-KR" altLang="en-US" sz="1400" spc="-300" dirty="0" smtClean="0">
                <a:solidFill>
                  <a:schemeClr val="bg1"/>
                </a:solidFill>
              </a:rPr>
              <a:t> 종료합니다</a:t>
            </a:r>
            <a:r>
              <a:rPr lang="en-US" altLang="ko-KR" sz="1400" spc="-300" dirty="0" smtClean="0">
                <a:solidFill>
                  <a:schemeClr val="bg1"/>
                </a:solidFill>
              </a:rPr>
              <a:t>.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14" idx="1"/>
          </p:cNvCxnSpPr>
          <p:nvPr/>
        </p:nvCxnSpPr>
        <p:spPr>
          <a:xfrm flipV="1">
            <a:off x="3059832" y="2513390"/>
            <a:ext cx="899664" cy="2139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endCxn id="20" idx="1"/>
          </p:cNvCxnSpPr>
          <p:nvPr/>
        </p:nvCxnSpPr>
        <p:spPr>
          <a:xfrm flipV="1">
            <a:off x="3131840" y="3161462"/>
            <a:ext cx="827656" cy="15636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30" idx="1"/>
          </p:cNvCxnSpPr>
          <p:nvPr/>
        </p:nvCxnSpPr>
        <p:spPr>
          <a:xfrm flipV="1">
            <a:off x="3284312" y="3773013"/>
            <a:ext cx="675184" cy="952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059832" y="4797152"/>
            <a:ext cx="1079684" cy="2520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88361" y="4801006"/>
            <a:ext cx="2116237" cy="42819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아이디가 입력범위를 </a:t>
            </a:r>
            <a:endParaRPr lang="en-US" altLang="ko-KR" sz="1400" spc="-3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초과했습니다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005662" y="5301208"/>
            <a:ext cx="2116237" cy="42819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비밀번</a:t>
            </a:r>
            <a:r>
              <a:rPr lang="ko-KR" altLang="en-US" sz="1400" spc="-300" dirty="0">
                <a:solidFill>
                  <a:schemeClr val="bg1"/>
                </a:solidFill>
              </a:rPr>
              <a:t>호</a:t>
            </a:r>
            <a:r>
              <a:rPr lang="ko-KR" altLang="en-US" sz="1400" spc="-300" dirty="0" smtClean="0">
                <a:solidFill>
                  <a:schemeClr val="bg1"/>
                </a:solidFill>
              </a:rPr>
              <a:t>가 입력범위를 </a:t>
            </a:r>
            <a:endParaRPr lang="en-US" altLang="ko-KR" sz="1400" spc="-3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spc="-300" dirty="0" smtClean="0">
                <a:solidFill>
                  <a:schemeClr val="bg1"/>
                </a:solidFill>
              </a:rPr>
              <a:t>초과했습니다</a:t>
            </a:r>
            <a:endParaRPr lang="ko-KR" altLang="en-US" sz="1400" spc="-300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>
            <a:endCxn id="36" idx="1"/>
          </p:cNvCxnSpPr>
          <p:nvPr/>
        </p:nvCxnSpPr>
        <p:spPr>
          <a:xfrm>
            <a:off x="2879812" y="4823538"/>
            <a:ext cx="1125850" cy="691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23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1624"/>
              </p:ext>
            </p:extLst>
          </p:nvPr>
        </p:nvGraphicFramePr>
        <p:xfrm>
          <a:off x="73404" y="44624"/>
          <a:ext cx="9118600" cy="6754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043450"/>
                <a:gridCol w="562492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로그인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486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/>
                        <a:t>1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할 아이디를 입력한다</a:t>
                      </a:r>
                      <a:r>
                        <a:rPr lang="en-US" altLang="ko-KR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971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/>
                        <a:t>2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</a:rPr>
                        <a:t>비밀번호</a:t>
                      </a:r>
                      <a:endParaRPr lang="en-US" altLang="ko-KR" sz="13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</a:rPr>
                        <a:t>로그인 할 아이디의 비밀번호를 입력한다</a:t>
                      </a:r>
                      <a:r>
                        <a:rPr lang="en-US" altLang="ko-KR" sz="1300" kern="100" dirty="0" smtClean="0">
                          <a:effectLst/>
                        </a:rPr>
                        <a:t>.</a:t>
                      </a:r>
                      <a:endParaRPr lang="en-US" altLang="ko-KR" sz="13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42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/>
                        <a:t>3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버튼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로그인 정보를 서버로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전송하고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정보를 확인한다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성공 시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구성원에 대한 정보를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받아오고 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3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3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3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아이디가 입력되지 않은 경우</a:t>
                      </a:r>
                      <a:r>
                        <a:rPr lang="en-US" altLang="ko-KR" sz="13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아이디를 입력하라는 경고 메시지가 나타난다</a:t>
                      </a:r>
                      <a:r>
                        <a:rPr lang="en-US" altLang="ko-KR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3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등록되지 않은 아이디를 입력했을 경우</a:t>
                      </a:r>
                      <a:r>
                        <a:rPr lang="en-US" altLang="ko-KR" sz="13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등록된 아이디가 없다는 오류 메시지가 나타난다</a:t>
                      </a:r>
                      <a:r>
                        <a:rPr lang="en-US" altLang="ko-KR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endParaRPr lang="en-US" altLang="ko-KR" sz="13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3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비밀번호가 </a:t>
                      </a:r>
                      <a:r>
                        <a:rPr lang="ko-KR" altLang="en-US" sz="1300" b="1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입력되지않은경우</a:t>
                      </a:r>
                      <a:r>
                        <a:rPr lang="en-US" altLang="ko-KR" sz="13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비밀번호를 입력하라는 경고 메시지가 나타난다</a:t>
                      </a:r>
                      <a:r>
                        <a:rPr lang="en-US" altLang="ko-KR" sz="13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3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09864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33569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1720" y="36822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23528" y="2000296"/>
            <a:ext cx="2553722" cy="912308"/>
            <a:chOff x="1792928" y="59277"/>
            <a:chExt cx="3789888" cy="1628800"/>
          </a:xfrm>
        </p:grpSpPr>
        <p:sp>
          <p:nvSpPr>
            <p:cNvPr id="35" name="직사각형 34"/>
            <p:cNvSpPr/>
            <p:nvPr/>
          </p:nvSpPr>
          <p:spPr>
            <a:xfrm>
              <a:off x="1792928" y="59277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4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pc="-300" dirty="0" smtClean="0">
                  <a:solidFill>
                    <a:schemeClr val="tx1"/>
                  </a:solidFill>
                </a:rPr>
                <a:t>등록된 아이디가 없습니다</a:t>
              </a:r>
              <a:endParaRPr lang="ko-KR" altLang="en-US" sz="14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2183176" y="4653136"/>
            <a:ext cx="1943890" cy="763522"/>
            <a:chOff x="2463853" y="59277"/>
            <a:chExt cx="3118962" cy="1628800"/>
          </a:xfrm>
        </p:grpSpPr>
        <p:sp>
          <p:nvSpPr>
            <p:cNvPr id="42" name="직사각형 41"/>
            <p:cNvSpPr/>
            <p:nvPr/>
          </p:nvSpPr>
          <p:spPr>
            <a:xfrm>
              <a:off x="2463853" y="59277"/>
              <a:ext cx="3118962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4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pc="-300" dirty="0" smtClean="0">
                  <a:solidFill>
                    <a:schemeClr val="tx1"/>
                  </a:solidFill>
                </a:rPr>
                <a:t>비밀번호가 틀립니다</a:t>
              </a:r>
              <a:r>
                <a:rPr lang="en-US" altLang="ko-KR" sz="1400" spc="-300" dirty="0" smtClean="0">
                  <a:solidFill>
                    <a:schemeClr val="tx1"/>
                  </a:solidFill>
                </a:rPr>
                <a:t>.</a:t>
              </a:r>
              <a:endParaRPr lang="ko-KR" altLang="en-US" sz="14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3825883" y="1134564"/>
              <a:ext cx="391170" cy="391170"/>
              <a:chOff x="8845417" y="5903245"/>
              <a:chExt cx="504056" cy="504056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8845417" y="5903245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2885" y="5964774"/>
                <a:ext cx="381001" cy="381002"/>
              </a:xfrm>
              <a:prstGeom prst="rect">
                <a:avLst/>
              </a:prstGeom>
            </p:spPr>
          </p:pic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854" y="310219"/>
              <a:ext cx="380999" cy="381000"/>
            </a:xfrm>
            <a:prstGeom prst="rect">
              <a:avLst/>
            </a:prstGeom>
          </p:spPr>
        </p:pic>
      </p:grpSp>
      <p:cxnSp>
        <p:nvCxnSpPr>
          <p:cNvPr id="5" name="직선 화살표 연결선 4"/>
          <p:cNvCxnSpPr/>
          <p:nvPr/>
        </p:nvCxnSpPr>
        <p:spPr>
          <a:xfrm flipH="1" flipV="1">
            <a:off x="1907704" y="2776158"/>
            <a:ext cx="3445323" cy="9061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50698" y="4653137"/>
            <a:ext cx="1929014" cy="763522"/>
            <a:chOff x="1792928" y="59277"/>
            <a:chExt cx="3953333" cy="1628800"/>
          </a:xfrm>
        </p:grpSpPr>
        <p:sp>
          <p:nvSpPr>
            <p:cNvPr id="62" name="직사각형 61"/>
            <p:cNvSpPr/>
            <p:nvPr/>
          </p:nvSpPr>
          <p:spPr>
            <a:xfrm>
              <a:off x="1792928" y="59277"/>
              <a:ext cx="3953333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spc="-300" dirty="0" smtClean="0">
                  <a:solidFill>
                    <a:schemeClr val="tx1"/>
                  </a:solidFill>
                </a:rPr>
                <a:t>비밀번호를 </a:t>
              </a:r>
              <a:endParaRPr lang="en-US" altLang="ko-KR" sz="14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pc="-300" dirty="0" err="1" smtClean="0">
                  <a:solidFill>
                    <a:schemeClr val="tx1"/>
                  </a:solidFill>
                </a:rPr>
                <a:t>입력해야합니다</a:t>
              </a:r>
              <a:endParaRPr lang="ko-KR" altLang="en-US" sz="14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cxnSp>
        <p:nvCxnSpPr>
          <p:cNvPr id="67" name="직선 화살표 연결선 66"/>
          <p:cNvCxnSpPr/>
          <p:nvPr/>
        </p:nvCxnSpPr>
        <p:spPr>
          <a:xfrm flipH="1">
            <a:off x="1403648" y="3844907"/>
            <a:ext cx="4086236" cy="10554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3211450" y="3933056"/>
            <a:ext cx="2278434" cy="1176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9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6013"/>
              </p:ext>
            </p:extLst>
          </p:nvPr>
        </p:nvGraphicFramePr>
        <p:xfrm>
          <a:off x="73404" y="44624"/>
          <a:ext cx="9118600" cy="6192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로그인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26572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비밀번호가 틀렸을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등록된 아이디가 없다는 오류 메시지가 나타난다</a:t>
                      </a:r>
                      <a:r>
                        <a:rPr lang="en-US" altLang="ko-KR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endParaRPr lang="en-US" altLang="ko-KR" sz="14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 오류 횟수가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5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회를 초과했을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오류 회수 초과를 알리며 로그인 종료 알림 메시지가 나타난다</a:t>
                      </a:r>
                      <a:endParaRPr lang="en-US" altLang="ko-KR" sz="1400" b="1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아이디가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5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 미만이거나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20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자를 초과해 입력되었을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 입력 범위를 초과했다는 오류 메시지가 나타난다</a:t>
                      </a:r>
                      <a:r>
                        <a:rPr lang="en-US" altLang="ko-KR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비밀번호가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6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 미만이거나 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16</a:t>
                      </a:r>
                      <a:r>
                        <a:rPr lang="ko-KR" altLang="en-US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자를 초과해 입력되었을 경우</a:t>
                      </a:r>
                      <a:r>
                        <a:rPr lang="en-US" altLang="ko-KR" sz="14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비밀번호 입력 범위를 초과했다는 오류 메시지가 나타난다</a:t>
                      </a:r>
                      <a:r>
                        <a:rPr lang="en-US" altLang="ko-KR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09864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33569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1720" y="36822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 flipV="1">
            <a:off x="3611292" y="2598210"/>
            <a:ext cx="1968820" cy="1079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3211450" y="3861048"/>
            <a:ext cx="2278434" cy="1176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954879" y="1855124"/>
            <a:ext cx="2553722" cy="912308"/>
            <a:chOff x="1792928" y="59277"/>
            <a:chExt cx="3789888" cy="1628800"/>
          </a:xfrm>
        </p:grpSpPr>
        <p:sp>
          <p:nvSpPr>
            <p:cNvPr id="68" name="직사각형 67"/>
            <p:cNvSpPr/>
            <p:nvPr/>
          </p:nvSpPr>
          <p:spPr>
            <a:xfrm>
              <a:off x="1792928" y="59277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4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pc="-300" dirty="0" smtClean="0">
                  <a:solidFill>
                    <a:schemeClr val="tx1"/>
                  </a:solidFill>
                </a:rPr>
                <a:t>아이디 입력범위를 초과했습니다</a:t>
              </a:r>
              <a:r>
                <a:rPr lang="en-US" altLang="ko-KR" sz="1400" spc="-300" dirty="0" smtClean="0">
                  <a:solidFill>
                    <a:schemeClr val="tx1"/>
                  </a:solidFill>
                </a:rPr>
                <a:t>.</a:t>
              </a:r>
              <a:endParaRPr lang="ko-KR" altLang="en-US" sz="14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7" y="90033"/>
              <a:ext cx="380999" cy="381000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2061322" y="4807210"/>
            <a:ext cx="2553722" cy="912308"/>
            <a:chOff x="1792928" y="59277"/>
            <a:chExt cx="3789888" cy="1628800"/>
          </a:xfrm>
        </p:grpSpPr>
        <p:sp>
          <p:nvSpPr>
            <p:cNvPr id="76" name="직사각형 75"/>
            <p:cNvSpPr/>
            <p:nvPr/>
          </p:nvSpPr>
          <p:spPr>
            <a:xfrm>
              <a:off x="1792928" y="59277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4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pc="-300" dirty="0" err="1" smtClean="0">
                  <a:solidFill>
                    <a:schemeClr val="tx1"/>
                  </a:solidFill>
                </a:rPr>
                <a:t>바말번호</a:t>
              </a:r>
              <a:r>
                <a:rPr lang="ko-KR" altLang="en-US" sz="1400" spc="-300" dirty="0" smtClean="0">
                  <a:solidFill>
                    <a:schemeClr val="tx1"/>
                  </a:solidFill>
                </a:rPr>
                <a:t> 입력범위를 초과했습니다</a:t>
              </a:r>
              <a:r>
                <a:rPr lang="en-US" altLang="ko-KR" sz="1400" spc="-300" dirty="0" smtClean="0">
                  <a:solidFill>
                    <a:schemeClr val="tx1"/>
                  </a:solidFill>
                </a:rPr>
                <a:t>.</a:t>
              </a:r>
              <a:endParaRPr lang="ko-KR" altLang="en-US" sz="14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119719"/>
              <a:ext cx="380999" cy="381000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4330201" y="4653136"/>
            <a:ext cx="2041999" cy="763522"/>
            <a:chOff x="1792928" y="59277"/>
            <a:chExt cx="3789888" cy="1628800"/>
          </a:xfrm>
        </p:grpSpPr>
        <p:sp>
          <p:nvSpPr>
            <p:cNvPr id="82" name="직사각형 81"/>
            <p:cNvSpPr/>
            <p:nvPr/>
          </p:nvSpPr>
          <p:spPr>
            <a:xfrm>
              <a:off x="1792928" y="59277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spc="-300" dirty="0" smtClean="0">
                  <a:solidFill>
                    <a:schemeClr val="tx1"/>
                  </a:solidFill>
                </a:rPr>
                <a:t>비밀번호 오류 횟수가 </a:t>
              </a:r>
              <a:r>
                <a:rPr lang="en-US" altLang="ko-KR" sz="1000" spc="-300" dirty="0" smtClean="0">
                  <a:solidFill>
                    <a:schemeClr val="tx1"/>
                  </a:solidFill>
                </a:rPr>
                <a:t>5</a:t>
              </a:r>
              <a:r>
                <a:rPr lang="ko-KR" altLang="en-US" sz="1000" spc="-300" dirty="0" smtClean="0">
                  <a:solidFill>
                    <a:schemeClr val="tx1"/>
                  </a:solidFill>
                </a:rPr>
                <a:t>회 를 </a:t>
              </a:r>
              <a:endParaRPr lang="en-US" altLang="ko-KR" sz="10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spc="-300" dirty="0" smtClean="0">
                  <a:solidFill>
                    <a:schemeClr val="tx1"/>
                  </a:solidFill>
                </a:rPr>
                <a:t>초과했습니다</a:t>
              </a:r>
              <a:r>
                <a:rPr lang="en-US" altLang="ko-KR" sz="1000" spc="-300" dirty="0" smtClean="0">
                  <a:solidFill>
                    <a:schemeClr val="tx1"/>
                  </a:solidFill>
                </a:rPr>
                <a:t>. </a:t>
              </a:r>
            </a:p>
            <a:p>
              <a:pPr algn="ctr"/>
              <a:r>
                <a:rPr lang="ko-KR" altLang="en-US" sz="1000" spc="-300" dirty="0" err="1" smtClean="0">
                  <a:solidFill>
                    <a:schemeClr val="tx1"/>
                  </a:solidFill>
                </a:rPr>
                <a:t>로그인을</a:t>
              </a:r>
              <a:r>
                <a:rPr lang="ko-KR" altLang="en-US" sz="1000" spc="-3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spc="-300" dirty="0" smtClean="0">
                  <a:solidFill>
                    <a:schemeClr val="tx1"/>
                  </a:solidFill>
                </a:rPr>
                <a:t>종료합니다</a:t>
              </a:r>
              <a:r>
                <a:rPr lang="en-US" altLang="ko-KR" sz="1000" spc="-300" dirty="0" smtClean="0">
                  <a:solidFill>
                    <a:schemeClr val="tx1"/>
                  </a:solidFill>
                </a:rPr>
                <a:t>.</a:t>
              </a:r>
              <a:endParaRPr lang="ko-KR" altLang="en-US" sz="10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3471236" y="1243040"/>
              <a:ext cx="391170" cy="391170"/>
              <a:chOff x="8388424" y="6043014"/>
              <a:chExt cx="504056" cy="504055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8388424" y="6043014"/>
                <a:ext cx="504056" cy="5040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6104541"/>
                <a:ext cx="381000" cy="380999"/>
              </a:xfrm>
              <a:prstGeom prst="rect">
                <a:avLst/>
              </a:prstGeom>
            </p:spPr>
          </p:pic>
        </p:grp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cxnSp>
        <p:nvCxnSpPr>
          <p:cNvPr id="87" name="직선 화살표 연결선 86"/>
          <p:cNvCxnSpPr/>
          <p:nvPr/>
        </p:nvCxnSpPr>
        <p:spPr>
          <a:xfrm flipH="1" flipV="1">
            <a:off x="3611292" y="2598210"/>
            <a:ext cx="1968820" cy="1079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/>
          <p:cNvGrpSpPr/>
          <p:nvPr/>
        </p:nvGrpSpPr>
        <p:grpSpPr>
          <a:xfrm>
            <a:off x="3211449" y="2003910"/>
            <a:ext cx="2553722" cy="912308"/>
            <a:chOff x="1792928" y="59277"/>
            <a:chExt cx="3789888" cy="1628800"/>
          </a:xfrm>
        </p:grpSpPr>
        <p:sp>
          <p:nvSpPr>
            <p:cNvPr id="89" name="직사각형 88"/>
            <p:cNvSpPr/>
            <p:nvPr/>
          </p:nvSpPr>
          <p:spPr>
            <a:xfrm>
              <a:off x="1792928" y="59277"/>
              <a:ext cx="3789888" cy="16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400" spc="-3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spc="-300" dirty="0" smtClean="0">
                  <a:solidFill>
                    <a:schemeClr val="tx1"/>
                  </a:solidFill>
                </a:rPr>
                <a:t>아이디를 입력하십시오</a:t>
              </a:r>
              <a:endParaRPr lang="ko-KR" altLang="en-US" sz="1400" spc="-300" dirty="0">
                <a:solidFill>
                  <a:schemeClr val="tx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471236" y="1079020"/>
              <a:ext cx="391170" cy="391170"/>
              <a:chOff x="8388424" y="5831672"/>
              <a:chExt cx="504056" cy="504056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8388424" y="5831672"/>
                <a:ext cx="504056" cy="50405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893" y="5893200"/>
                <a:ext cx="381000" cy="381000"/>
              </a:xfrm>
              <a:prstGeom prst="rect">
                <a:avLst/>
              </a:prstGeom>
            </p:spPr>
          </p:pic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328" y="310219"/>
              <a:ext cx="381000" cy="381000"/>
            </a:xfrm>
            <a:prstGeom prst="rect">
              <a:avLst/>
            </a:prstGeom>
          </p:spPr>
        </p:pic>
      </p:grpSp>
      <p:cxnSp>
        <p:nvCxnSpPr>
          <p:cNvPr id="94" name="직선 화살표 연결선 93"/>
          <p:cNvCxnSpPr/>
          <p:nvPr/>
        </p:nvCxnSpPr>
        <p:spPr>
          <a:xfrm flipH="1">
            <a:off x="4576848" y="3844907"/>
            <a:ext cx="1003264" cy="1162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2411760" y="2684627"/>
            <a:ext cx="3320752" cy="11450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4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1960</Words>
  <Application>Microsoft Office PowerPoint</Application>
  <PresentationFormat>화면 슬라이드 쇼(4:3)</PresentationFormat>
  <Paragraphs>507</Paragraphs>
  <Slides>16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백태영</dc:creator>
  <cp:lastModifiedBy>백태영</cp:lastModifiedBy>
  <cp:revision>88</cp:revision>
  <dcterms:created xsi:type="dcterms:W3CDTF">2015-07-18T07:03:53Z</dcterms:created>
  <dcterms:modified xsi:type="dcterms:W3CDTF">2015-07-18T12:56:33Z</dcterms:modified>
</cp:coreProperties>
</file>